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0" r:id="rId4"/>
    <p:sldId id="258" r:id="rId5"/>
    <p:sldId id="261" r:id="rId6"/>
    <p:sldId id="257"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9FB18B-0513-82C0-C8E7-F5DF794993DC}" name="Jessica Martin" initials="JM" userId="fe87a7f0c5a1ff1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2" autoAdjust="0"/>
    <p:restoredTop sz="87513" autoAdjust="0"/>
  </p:normalViewPr>
  <p:slideViewPr>
    <p:cSldViewPr snapToGrid="0">
      <p:cViewPr varScale="1">
        <p:scale>
          <a:sx n="61" d="100"/>
          <a:sy n="61" d="100"/>
        </p:scale>
        <p:origin x="7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ORR Everolimus</c:v>
                </c:pt>
              </c:strCache>
            </c:strRef>
          </c:tx>
          <c:spPr>
            <a:solidFill>
              <a:schemeClr val="accent1"/>
            </a:solidFill>
            <a:ln>
              <a:noFill/>
            </a:ln>
            <a:effectLst/>
          </c:spPr>
          <c:invertIfNegative val="0"/>
          <c:cat>
            <c:strRef>
              <c:f>Sheet1!$A$2:$A$3</c:f>
              <c:strCache>
                <c:ptCount val="2"/>
                <c:pt idx="0">
                  <c:v>Entire Population</c:v>
                </c:pt>
                <c:pt idx="1">
                  <c:v>Japanese Subgroup</c:v>
                </c:pt>
              </c:strCache>
            </c:strRef>
          </c:cat>
          <c:val>
            <c:numRef>
              <c:f>Sheet1!$B$2:$B$3</c:f>
              <c:numCache>
                <c:formatCode>0%</c:formatCode>
                <c:ptCount val="2"/>
                <c:pt idx="0">
                  <c:v>0.05</c:v>
                </c:pt>
                <c:pt idx="1">
                  <c:v>0.08</c:v>
                </c:pt>
              </c:numCache>
            </c:numRef>
          </c:val>
          <c:extLst>
            <c:ext xmlns:c16="http://schemas.microsoft.com/office/drawing/2014/chart" uri="{C3380CC4-5D6E-409C-BE32-E72D297353CC}">
              <c16:uniqueId val="{00000000-A90A-4A09-9B49-00D81FCE9EA1}"/>
            </c:ext>
          </c:extLst>
        </c:ser>
        <c:ser>
          <c:idx val="1"/>
          <c:order val="1"/>
          <c:tx>
            <c:strRef>
              <c:f>Sheet1!$C$1</c:f>
              <c:strCache>
                <c:ptCount val="1"/>
                <c:pt idx="0">
                  <c:v>ORR Nivolumab</c:v>
                </c:pt>
              </c:strCache>
            </c:strRef>
          </c:tx>
          <c:spPr>
            <a:solidFill>
              <a:schemeClr val="accent2"/>
            </a:solidFill>
            <a:ln>
              <a:noFill/>
            </a:ln>
            <a:effectLst/>
          </c:spPr>
          <c:invertIfNegative val="0"/>
          <c:cat>
            <c:strRef>
              <c:f>Sheet1!$A$2:$A$3</c:f>
              <c:strCache>
                <c:ptCount val="2"/>
                <c:pt idx="0">
                  <c:v>Entire Population</c:v>
                </c:pt>
                <c:pt idx="1">
                  <c:v>Japanese Subgroup</c:v>
                </c:pt>
              </c:strCache>
            </c:strRef>
          </c:cat>
          <c:val>
            <c:numRef>
              <c:f>Sheet1!$C$2:$C$3</c:f>
              <c:numCache>
                <c:formatCode>0%</c:formatCode>
                <c:ptCount val="2"/>
                <c:pt idx="0">
                  <c:v>0.26</c:v>
                </c:pt>
                <c:pt idx="1">
                  <c:v>0.43</c:v>
                </c:pt>
              </c:numCache>
            </c:numRef>
          </c:val>
          <c:extLst>
            <c:ext xmlns:c16="http://schemas.microsoft.com/office/drawing/2014/chart" uri="{C3380CC4-5D6E-409C-BE32-E72D297353CC}">
              <c16:uniqueId val="{00000001-A90A-4A09-9B49-00D81FCE9EA1}"/>
            </c:ext>
          </c:extLst>
        </c:ser>
        <c:dLbls>
          <c:showLegendKey val="0"/>
          <c:showVal val="0"/>
          <c:showCatName val="0"/>
          <c:showSerName val="0"/>
          <c:showPercent val="0"/>
          <c:showBubbleSize val="0"/>
        </c:dLbls>
        <c:gapWidth val="150"/>
        <c:axId val="1842601327"/>
        <c:axId val="1842598831"/>
      </c:barChart>
      <c:catAx>
        <c:axId val="184260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842598831"/>
        <c:crosses val="autoZero"/>
        <c:auto val="1"/>
        <c:lblAlgn val="ctr"/>
        <c:lblOffset val="100"/>
        <c:noMultiLvlLbl val="0"/>
      </c:catAx>
      <c:valAx>
        <c:axId val="1842598831"/>
        <c:scaling>
          <c:orientation val="minMax"/>
        </c:scaling>
        <c:delete val="0"/>
        <c:axPos val="l"/>
        <c:numFmt formatCode="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842601327"/>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Entry>
      <c:layout>
        <c:manualLayout>
          <c:xMode val="edge"/>
          <c:yMode val="edge"/>
          <c:x val="0.81704182357640076"/>
          <c:y val="0.31769009899943418"/>
          <c:w val="0.16121904598881659"/>
          <c:h val="0.24203681718129"/>
        </c:manualLayout>
      </c:layout>
      <c:overlay val="0"/>
      <c:spPr>
        <a:noFill/>
        <a:ln>
          <a:solidFill>
            <a:schemeClr val="bg1"/>
          </a:solid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Everolimus</c:v>
                </c:pt>
              </c:strCache>
            </c:strRef>
          </c:tx>
          <c:spPr>
            <a:solidFill>
              <a:schemeClr val="accent1"/>
            </a:solidFill>
            <a:ln>
              <a:noFill/>
            </a:ln>
            <a:effectLst/>
          </c:spPr>
          <c:invertIfNegative val="0"/>
          <c:cat>
            <c:strRef>
              <c:f>Sheet1!$A$2:$A$3</c:f>
              <c:strCache>
                <c:ptCount val="2"/>
                <c:pt idx="0">
                  <c:v>All AE</c:v>
                </c:pt>
                <c:pt idx="1">
                  <c:v>Grade 3-4 only</c:v>
                </c:pt>
              </c:strCache>
            </c:strRef>
          </c:cat>
          <c:val>
            <c:numRef>
              <c:f>Sheet1!$B$2:$B$3</c:f>
              <c:numCache>
                <c:formatCode>0%</c:formatCode>
                <c:ptCount val="2"/>
                <c:pt idx="0">
                  <c:v>1</c:v>
                </c:pt>
                <c:pt idx="1">
                  <c:v>0.57999999999999996</c:v>
                </c:pt>
              </c:numCache>
            </c:numRef>
          </c:val>
          <c:extLst>
            <c:ext xmlns:c16="http://schemas.microsoft.com/office/drawing/2014/chart" uri="{C3380CC4-5D6E-409C-BE32-E72D297353CC}">
              <c16:uniqueId val="{00000000-3755-4C90-A1A5-F74F4F341829}"/>
            </c:ext>
          </c:extLst>
        </c:ser>
        <c:ser>
          <c:idx val="1"/>
          <c:order val="1"/>
          <c:tx>
            <c:strRef>
              <c:f>Sheet1!$C$1</c:f>
              <c:strCache>
                <c:ptCount val="1"/>
                <c:pt idx="0">
                  <c:v>Nivolumab</c:v>
                </c:pt>
              </c:strCache>
            </c:strRef>
          </c:tx>
          <c:spPr>
            <a:solidFill>
              <a:schemeClr val="accent2"/>
            </a:solidFill>
            <a:ln>
              <a:noFill/>
            </a:ln>
            <a:effectLst/>
          </c:spPr>
          <c:invertIfNegative val="0"/>
          <c:cat>
            <c:strRef>
              <c:f>Sheet1!$A$2:$A$3</c:f>
              <c:strCache>
                <c:ptCount val="2"/>
                <c:pt idx="0">
                  <c:v>All AE</c:v>
                </c:pt>
                <c:pt idx="1">
                  <c:v>Grade 3-4 only</c:v>
                </c:pt>
              </c:strCache>
            </c:strRef>
          </c:cat>
          <c:val>
            <c:numRef>
              <c:f>Sheet1!$C$2:$C$3</c:f>
              <c:numCache>
                <c:formatCode>0%</c:formatCode>
                <c:ptCount val="2"/>
                <c:pt idx="0">
                  <c:v>0.78</c:v>
                </c:pt>
                <c:pt idx="1">
                  <c:v>0.19</c:v>
                </c:pt>
              </c:numCache>
            </c:numRef>
          </c:val>
          <c:extLst>
            <c:ext xmlns:c16="http://schemas.microsoft.com/office/drawing/2014/chart" uri="{C3380CC4-5D6E-409C-BE32-E72D297353CC}">
              <c16:uniqueId val="{00000001-3755-4C90-A1A5-F74F4F341829}"/>
            </c:ext>
          </c:extLst>
        </c:ser>
        <c:dLbls>
          <c:showLegendKey val="0"/>
          <c:showVal val="0"/>
          <c:showCatName val="0"/>
          <c:showSerName val="0"/>
          <c:showPercent val="0"/>
          <c:showBubbleSize val="0"/>
        </c:dLbls>
        <c:gapWidth val="150"/>
        <c:axId val="1969682975"/>
        <c:axId val="1969685471"/>
      </c:barChart>
      <c:catAx>
        <c:axId val="196968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969685471"/>
        <c:crosses val="autoZero"/>
        <c:auto val="1"/>
        <c:lblAlgn val="ctr"/>
        <c:lblOffset val="100"/>
        <c:noMultiLvlLbl val="0"/>
      </c:catAx>
      <c:valAx>
        <c:axId val="1969685471"/>
        <c:scaling>
          <c:orientation val="minMax"/>
        </c:scaling>
        <c:delete val="0"/>
        <c:axPos val="l"/>
        <c:numFmt formatCode="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969682975"/>
        <c:crosses val="autoZero"/>
        <c:crossBetween val="between"/>
      </c:valAx>
      <c:spPr>
        <a:noFill/>
        <a:ln>
          <a:noFill/>
        </a:ln>
        <a:effectLst/>
      </c:spPr>
    </c:plotArea>
    <c:legend>
      <c:legendPos val="r"/>
      <c:layout>
        <c:manualLayout>
          <c:xMode val="edge"/>
          <c:yMode val="edge"/>
          <c:x val="0.76845908547424557"/>
          <c:y val="0.37022566392222345"/>
          <c:w val="0.1958461849790494"/>
          <c:h val="0.22744360470273742"/>
        </c:manualLayout>
      </c:layout>
      <c:overlay val="0"/>
      <c:spPr>
        <a:noFill/>
        <a:ln>
          <a:solidFill>
            <a:schemeClr val="bg1"/>
          </a:solid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A83C1-BF94-4A9B-A362-1968DA31D662}"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US"/>
        </a:p>
      </dgm:t>
    </dgm:pt>
    <dgm:pt modelId="{466A7764-E1EA-4F2D-BAD6-143C8766252F}">
      <dgm:prSet phldrT="[Text]" custT="1"/>
      <dgm:spPr/>
      <dgm:t>
        <a:bodyPr/>
        <a:lstStyle/>
        <a:p>
          <a:endParaRPr lang="en-US" sz="2000" dirty="0"/>
        </a:p>
      </dgm:t>
    </dgm:pt>
    <dgm:pt modelId="{69282254-4236-4942-805C-BB90BB08103C}" type="parTrans" cxnId="{11AB7FC1-5A8C-414A-A55F-699596F955AF}">
      <dgm:prSet/>
      <dgm:spPr/>
      <dgm:t>
        <a:bodyPr/>
        <a:lstStyle/>
        <a:p>
          <a:endParaRPr lang="en-US"/>
        </a:p>
      </dgm:t>
    </dgm:pt>
    <dgm:pt modelId="{FBE18074-7C65-4D9F-AA78-D23F4CFC9AC9}" type="sibTrans" cxnId="{11AB7FC1-5A8C-414A-A55F-699596F955AF}">
      <dgm:prSet/>
      <dgm:spPr/>
      <dgm:t>
        <a:bodyPr/>
        <a:lstStyle/>
        <a:p>
          <a:endParaRPr lang="en-US"/>
        </a:p>
      </dgm:t>
    </dgm:pt>
    <dgm:pt modelId="{62D05607-2B4A-4FF6-A908-0FFFEF4FCC90}">
      <dgm:prSet phldrT="[Text]" custT="1"/>
      <dgm:spPr/>
      <dgm:t>
        <a:bodyPr/>
        <a:lstStyle/>
        <a:p>
          <a:r>
            <a:rPr lang="en-US" sz="2000" b="1" dirty="0"/>
            <a:t>Stage III: </a:t>
          </a:r>
          <a:r>
            <a:rPr lang="en-US" sz="2000" dirty="0"/>
            <a:t>Tumor outside kidney but inside fascia, or one nodal met</a:t>
          </a:r>
          <a:r>
            <a:rPr lang="en-US" sz="2000" baseline="30000" dirty="0"/>
            <a:t>1</a:t>
          </a:r>
          <a:r>
            <a:rPr lang="en-US" sz="2000" dirty="0"/>
            <a:t> </a:t>
          </a:r>
        </a:p>
      </dgm:t>
    </dgm:pt>
    <dgm:pt modelId="{3AB1EA85-EA09-4DFC-8210-BDF388A26153}" type="parTrans" cxnId="{4CA6F167-8078-49AD-A161-65C846DF5EE9}">
      <dgm:prSet/>
      <dgm:spPr/>
      <dgm:t>
        <a:bodyPr/>
        <a:lstStyle/>
        <a:p>
          <a:endParaRPr lang="en-US"/>
        </a:p>
      </dgm:t>
    </dgm:pt>
    <dgm:pt modelId="{BB9E0AA6-E93F-4FA4-9106-79ECA4978CB9}" type="sibTrans" cxnId="{4CA6F167-8078-49AD-A161-65C846DF5EE9}">
      <dgm:prSet/>
      <dgm:spPr/>
      <dgm:t>
        <a:bodyPr/>
        <a:lstStyle/>
        <a:p>
          <a:endParaRPr lang="en-US"/>
        </a:p>
      </dgm:t>
    </dgm:pt>
    <dgm:pt modelId="{EF0865BE-A5E6-4038-A405-807DBAFE05E6}">
      <dgm:prSet phldrT="[Text]" custT="1"/>
      <dgm:spPr/>
      <dgm:t>
        <a:bodyPr/>
        <a:lstStyle/>
        <a:p>
          <a:r>
            <a:rPr lang="en-US" sz="2000" b="1" dirty="0"/>
            <a:t>Stage II: </a:t>
          </a:r>
          <a:r>
            <a:rPr lang="en-US" sz="2000" dirty="0"/>
            <a:t>Tumor &gt; 7 cm and confined to kidney</a:t>
          </a:r>
        </a:p>
      </dgm:t>
    </dgm:pt>
    <dgm:pt modelId="{9678931A-502D-4495-B028-7E48C12BA8F6}" type="parTrans" cxnId="{866A4C30-E594-4F48-AE9C-93F02590EE81}">
      <dgm:prSet/>
      <dgm:spPr/>
      <dgm:t>
        <a:bodyPr/>
        <a:lstStyle/>
        <a:p>
          <a:endParaRPr lang="en-US"/>
        </a:p>
      </dgm:t>
    </dgm:pt>
    <dgm:pt modelId="{4814EA68-F64E-4052-B560-26A38A33FCB5}" type="sibTrans" cxnId="{866A4C30-E594-4F48-AE9C-93F02590EE81}">
      <dgm:prSet/>
      <dgm:spPr/>
      <dgm:t>
        <a:bodyPr/>
        <a:lstStyle/>
        <a:p>
          <a:endParaRPr lang="en-US"/>
        </a:p>
      </dgm:t>
    </dgm:pt>
    <dgm:pt modelId="{1C36D01B-FC35-4DEF-B955-0D6FFB496642}">
      <dgm:prSet custT="1"/>
      <dgm:spPr/>
      <dgm:t>
        <a:bodyPr/>
        <a:lstStyle/>
        <a:p>
          <a:r>
            <a:rPr lang="en-US" sz="2000" b="1" dirty="0"/>
            <a:t>Stage I: </a:t>
          </a:r>
          <a:r>
            <a:rPr lang="en-US" sz="2000" dirty="0"/>
            <a:t>Tumor &lt;7 cm and confined to kidney</a:t>
          </a:r>
        </a:p>
      </dgm:t>
    </dgm:pt>
    <dgm:pt modelId="{4D817333-7007-4D36-BC5B-61763398B7CC}" type="parTrans" cxnId="{0503C6D6-D032-466F-A043-ABFC172F0AE2}">
      <dgm:prSet/>
      <dgm:spPr/>
      <dgm:t>
        <a:bodyPr/>
        <a:lstStyle/>
        <a:p>
          <a:endParaRPr lang="en-US"/>
        </a:p>
      </dgm:t>
    </dgm:pt>
    <dgm:pt modelId="{CABCAA4F-7270-420E-AC6C-19B26C888085}" type="sibTrans" cxnId="{0503C6D6-D032-466F-A043-ABFC172F0AE2}">
      <dgm:prSet/>
      <dgm:spPr/>
      <dgm:t>
        <a:bodyPr/>
        <a:lstStyle/>
        <a:p>
          <a:endParaRPr lang="en-US"/>
        </a:p>
      </dgm:t>
    </dgm:pt>
    <dgm:pt modelId="{3121B224-8911-420A-8F49-4FC1C6D4A425}" type="pres">
      <dgm:prSet presAssocID="{ED3A83C1-BF94-4A9B-A362-1968DA31D662}" presName="Name0" presStyleCnt="0">
        <dgm:presLayoutVars>
          <dgm:dir/>
          <dgm:animLvl val="lvl"/>
          <dgm:resizeHandles val="exact"/>
        </dgm:presLayoutVars>
      </dgm:prSet>
      <dgm:spPr/>
    </dgm:pt>
    <dgm:pt modelId="{526E7582-771F-4AA2-958C-D372B223EE45}" type="pres">
      <dgm:prSet presAssocID="{466A7764-E1EA-4F2D-BAD6-143C8766252F}" presName="Name8" presStyleCnt="0"/>
      <dgm:spPr/>
    </dgm:pt>
    <dgm:pt modelId="{C042A720-700E-4E9C-A0FB-D38D64C3267F}" type="pres">
      <dgm:prSet presAssocID="{466A7764-E1EA-4F2D-BAD6-143C8766252F}" presName="level" presStyleLbl="node1" presStyleIdx="0" presStyleCnt="4" custScaleX="98325">
        <dgm:presLayoutVars>
          <dgm:chMax val="1"/>
          <dgm:bulletEnabled val="1"/>
        </dgm:presLayoutVars>
      </dgm:prSet>
      <dgm:spPr/>
    </dgm:pt>
    <dgm:pt modelId="{6E84D4F1-E0D6-4894-BA8A-941D37BF90AB}" type="pres">
      <dgm:prSet presAssocID="{466A7764-E1EA-4F2D-BAD6-143C8766252F}" presName="levelTx" presStyleLbl="revTx" presStyleIdx="0" presStyleCnt="0">
        <dgm:presLayoutVars>
          <dgm:chMax val="1"/>
          <dgm:bulletEnabled val="1"/>
        </dgm:presLayoutVars>
      </dgm:prSet>
      <dgm:spPr/>
    </dgm:pt>
    <dgm:pt modelId="{93DA6CD6-4CC0-4B4D-ACCA-E1C3A21E57D4}" type="pres">
      <dgm:prSet presAssocID="{62D05607-2B4A-4FF6-A908-0FFFEF4FCC90}" presName="Name8" presStyleCnt="0"/>
      <dgm:spPr/>
    </dgm:pt>
    <dgm:pt modelId="{ED6A24F6-77D4-4CA0-8719-74328E357453}" type="pres">
      <dgm:prSet presAssocID="{62D05607-2B4A-4FF6-A908-0FFFEF4FCC90}" presName="level" presStyleLbl="node1" presStyleIdx="1" presStyleCnt="4" custScaleY="52139">
        <dgm:presLayoutVars>
          <dgm:chMax val="1"/>
          <dgm:bulletEnabled val="1"/>
        </dgm:presLayoutVars>
      </dgm:prSet>
      <dgm:spPr/>
    </dgm:pt>
    <dgm:pt modelId="{F949C8DB-211F-47F5-B052-61AA73FFC087}" type="pres">
      <dgm:prSet presAssocID="{62D05607-2B4A-4FF6-A908-0FFFEF4FCC90}" presName="levelTx" presStyleLbl="revTx" presStyleIdx="0" presStyleCnt="0">
        <dgm:presLayoutVars>
          <dgm:chMax val="1"/>
          <dgm:bulletEnabled val="1"/>
        </dgm:presLayoutVars>
      </dgm:prSet>
      <dgm:spPr/>
    </dgm:pt>
    <dgm:pt modelId="{D7968F94-E917-4BBC-8B13-6C296FBA6248}" type="pres">
      <dgm:prSet presAssocID="{EF0865BE-A5E6-4038-A405-807DBAFE05E6}" presName="Name8" presStyleCnt="0"/>
      <dgm:spPr/>
    </dgm:pt>
    <dgm:pt modelId="{27B972F5-65AA-42F2-AC01-39D49349CC73}" type="pres">
      <dgm:prSet presAssocID="{EF0865BE-A5E6-4038-A405-807DBAFE05E6}" presName="level" presStyleLbl="node1" presStyleIdx="2" presStyleCnt="4" custScaleY="45736">
        <dgm:presLayoutVars>
          <dgm:chMax val="1"/>
          <dgm:bulletEnabled val="1"/>
        </dgm:presLayoutVars>
      </dgm:prSet>
      <dgm:spPr/>
    </dgm:pt>
    <dgm:pt modelId="{1F3DE6DB-6D3F-4AA9-9CEC-189E0B7D7F7D}" type="pres">
      <dgm:prSet presAssocID="{EF0865BE-A5E6-4038-A405-807DBAFE05E6}" presName="levelTx" presStyleLbl="revTx" presStyleIdx="0" presStyleCnt="0">
        <dgm:presLayoutVars>
          <dgm:chMax val="1"/>
          <dgm:bulletEnabled val="1"/>
        </dgm:presLayoutVars>
      </dgm:prSet>
      <dgm:spPr/>
    </dgm:pt>
    <dgm:pt modelId="{24937303-2F97-476C-87E7-BEB002BA3B90}" type="pres">
      <dgm:prSet presAssocID="{1C36D01B-FC35-4DEF-B955-0D6FFB496642}" presName="Name8" presStyleCnt="0"/>
      <dgm:spPr/>
    </dgm:pt>
    <dgm:pt modelId="{1B439F0F-16B1-401C-85D1-8C6043249428}" type="pres">
      <dgm:prSet presAssocID="{1C36D01B-FC35-4DEF-B955-0D6FFB496642}" presName="level" presStyleLbl="node1" presStyleIdx="3" presStyleCnt="4" custScaleY="47201" custLinFactNeighborX="0" custLinFactNeighborY="249">
        <dgm:presLayoutVars>
          <dgm:chMax val="1"/>
          <dgm:bulletEnabled val="1"/>
        </dgm:presLayoutVars>
      </dgm:prSet>
      <dgm:spPr/>
    </dgm:pt>
    <dgm:pt modelId="{360D270B-8358-4DB7-8A9C-0C5D3B2C0C59}" type="pres">
      <dgm:prSet presAssocID="{1C36D01B-FC35-4DEF-B955-0D6FFB496642}" presName="levelTx" presStyleLbl="revTx" presStyleIdx="0" presStyleCnt="0">
        <dgm:presLayoutVars>
          <dgm:chMax val="1"/>
          <dgm:bulletEnabled val="1"/>
        </dgm:presLayoutVars>
      </dgm:prSet>
      <dgm:spPr/>
    </dgm:pt>
  </dgm:ptLst>
  <dgm:cxnLst>
    <dgm:cxn modelId="{6E534B14-B0F2-4A14-AE03-C0BCBA58C30B}" type="presOf" srcId="{1C36D01B-FC35-4DEF-B955-0D6FFB496642}" destId="{1B439F0F-16B1-401C-85D1-8C6043249428}" srcOrd="0" destOrd="0" presId="urn:microsoft.com/office/officeart/2005/8/layout/pyramid1"/>
    <dgm:cxn modelId="{61F8C62C-AFC1-473A-AF45-9E450BCE6286}" type="presOf" srcId="{EF0865BE-A5E6-4038-A405-807DBAFE05E6}" destId="{27B972F5-65AA-42F2-AC01-39D49349CC73}" srcOrd="0" destOrd="0" presId="urn:microsoft.com/office/officeart/2005/8/layout/pyramid1"/>
    <dgm:cxn modelId="{866A4C30-E594-4F48-AE9C-93F02590EE81}" srcId="{ED3A83C1-BF94-4A9B-A362-1968DA31D662}" destId="{EF0865BE-A5E6-4038-A405-807DBAFE05E6}" srcOrd="2" destOrd="0" parTransId="{9678931A-502D-4495-B028-7E48C12BA8F6}" sibTransId="{4814EA68-F64E-4052-B560-26A38A33FCB5}"/>
    <dgm:cxn modelId="{4CA6F167-8078-49AD-A161-65C846DF5EE9}" srcId="{ED3A83C1-BF94-4A9B-A362-1968DA31D662}" destId="{62D05607-2B4A-4FF6-A908-0FFFEF4FCC90}" srcOrd="1" destOrd="0" parTransId="{3AB1EA85-EA09-4DFC-8210-BDF388A26153}" sibTransId="{BB9E0AA6-E93F-4FA4-9106-79ECA4978CB9}"/>
    <dgm:cxn modelId="{D6C6D369-5B78-4BA8-98B2-3F68D0A0836A}" type="presOf" srcId="{466A7764-E1EA-4F2D-BAD6-143C8766252F}" destId="{6E84D4F1-E0D6-4894-BA8A-941D37BF90AB}" srcOrd="1" destOrd="0" presId="urn:microsoft.com/office/officeart/2005/8/layout/pyramid1"/>
    <dgm:cxn modelId="{8A41807E-F746-44BD-9621-60A3E0900B0B}" type="presOf" srcId="{1C36D01B-FC35-4DEF-B955-0D6FFB496642}" destId="{360D270B-8358-4DB7-8A9C-0C5D3B2C0C59}" srcOrd="1" destOrd="0" presId="urn:microsoft.com/office/officeart/2005/8/layout/pyramid1"/>
    <dgm:cxn modelId="{B352337F-36E7-41B5-9078-B93D008F11F1}" type="presOf" srcId="{EF0865BE-A5E6-4038-A405-807DBAFE05E6}" destId="{1F3DE6DB-6D3F-4AA9-9CEC-189E0B7D7F7D}" srcOrd="1" destOrd="0" presId="urn:microsoft.com/office/officeart/2005/8/layout/pyramid1"/>
    <dgm:cxn modelId="{6FCE4896-AEE2-44AA-86DD-39756011B964}" type="presOf" srcId="{ED3A83C1-BF94-4A9B-A362-1968DA31D662}" destId="{3121B224-8911-420A-8F49-4FC1C6D4A425}" srcOrd="0" destOrd="0" presId="urn:microsoft.com/office/officeart/2005/8/layout/pyramid1"/>
    <dgm:cxn modelId="{11AB7FC1-5A8C-414A-A55F-699596F955AF}" srcId="{ED3A83C1-BF94-4A9B-A362-1968DA31D662}" destId="{466A7764-E1EA-4F2D-BAD6-143C8766252F}" srcOrd="0" destOrd="0" parTransId="{69282254-4236-4942-805C-BB90BB08103C}" sibTransId="{FBE18074-7C65-4D9F-AA78-D23F4CFC9AC9}"/>
    <dgm:cxn modelId="{BC79A0C9-8D4B-4E8E-846B-0247FE6FA646}" type="presOf" srcId="{62D05607-2B4A-4FF6-A908-0FFFEF4FCC90}" destId="{F949C8DB-211F-47F5-B052-61AA73FFC087}" srcOrd="1" destOrd="0" presId="urn:microsoft.com/office/officeart/2005/8/layout/pyramid1"/>
    <dgm:cxn modelId="{8C913FD2-2EE8-4666-9100-631778E5DE1B}" type="presOf" srcId="{466A7764-E1EA-4F2D-BAD6-143C8766252F}" destId="{C042A720-700E-4E9C-A0FB-D38D64C3267F}" srcOrd="0" destOrd="0" presId="urn:microsoft.com/office/officeart/2005/8/layout/pyramid1"/>
    <dgm:cxn modelId="{0503C6D6-D032-466F-A043-ABFC172F0AE2}" srcId="{ED3A83C1-BF94-4A9B-A362-1968DA31D662}" destId="{1C36D01B-FC35-4DEF-B955-0D6FFB496642}" srcOrd="3" destOrd="0" parTransId="{4D817333-7007-4D36-BC5B-61763398B7CC}" sibTransId="{CABCAA4F-7270-420E-AC6C-19B26C888085}"/>
    <dgm:cxn modelId="{1669AAF3-3A33-410C-B617-92C584669EBD}" type="presOf" srcId="{62D05607-2B4A-4FF6-A908-0FFFEF4FCC90}" destId="{ED6A24F6-77D4-4CA0-8719-74328E357453}" srcOrd="0" destOrd="0" presId="urn:microsoft.com/office/officeart/2005/8/layout/pyramid1"/>
    <dgm:cxn modelId="{ED7C0F72-8AAD-4863-A0DB-145C65246E2F}" type="presParOf" srcId="{3121B224-8911-420A-8F49-4FC1C6D4A425}" destId="{526E7582-771F-4AA2-958C-D372B223EE45}" srcOrd="0" destOrd="0" presId="urn:microsoft.com/office/officeart/2005/8/layout/pyramid1"/>
    <dgm:cxn modelId="{C741AF2C-6605-41FB-85C6-54455AF39EF6}" type="presParOf" srcId="{526E7582-771F-4AA2-958C-D372B223EE45}" destId="{C042A720-700E-4E9C-A0FB-D38D64C3267F}" srcOrd="0" destOrd="0" presId="urn:microsoft.com/office/officeart/2005/8/layout/pyramid1"/>
    <dgm:cxn modelId="{DE286377-053C-4FF0-A670-126CB33EBC74}" type="presParOf" srcId="{526E7582-771F-4AA2-958C-D372B223EE45}" destId="{6E84D4F1-E0D6-4894-BA8A-941D37BF90AB}" srcOrd="1" destOrd="0" presId="urn:microsoft.com/office/officeart/2005/8/layout/pyramid1"/>
    <dgm:cxn modelId="{F810E2EA-45B7-4483-BDA7-F032005C8C31}" type="presParOf" srcId="{3121B224-8911-420A-8F49-4FC1C6D4A425}" destId="{93DA6CD6-4CC0-4B4D-ACCA-E1C3A21E57D4}" srcOrd="1" destOrd="0" presId="urn:microsoft.com/office/officeart/2005/8/layout/pyramid1"/>
    <dgm:cxn modelId="{CE4CFECF-6178-491F-AC1F-48CAF3BDF11B}" type="presParOf" srcId="{93DA6CD6-4CC0-4B4D-ACCA-E1C3A21E57D4}" destId="{ED6A24F6-77D4-4CA0-8719-74328E357453}" srcOrd="0" destOrd="0" presId="urn:microsoft.com/office/officeart/2005/8/layout/pyramid1"/>
    <dgm:cxn modelId="{D73B4142-E1F9-47A5-95D7-3A9F2FA5A1AD}" type="presParOf" srcId="{93DA6CD6-4CC0-4B4D-ACCA-E1C3A21E57D4}" destId="{F949C8DB-211F-47F5-B052-61AA73FFC087}" srcOrd="1" destOrd="0" presId="urn:microsoft.com/office/officeart/2005/8/layout/pyramid1"/>
    <dgm:cxn modelId="{8991E94C-18C9-42D0-A036-A1B7390F0E89}" type="presParOf" srcId="{3121B224-8911-420A-8F49-4FC1C6D4A425}" destId="{D7968F94-E917-4BBC-8B13-6C296FBA6248}" srcOrd="2" destOrd="0" presId="urn:microsoft.com/office/officeart/2005/8/layout/pyramid1"/>
    <dgm:cxn modelId="{60FBAF30-A60D-4DBF-8BA6-2800E50ED076}" type="presParOf" srcId="{D7968F94-E917-4BBC-8B13-6C296FBA6248}" destId="{27B972F5-65AA-42F2-AC01-39D49349CC73}" srcOrd="0" destOrd="0" presId="urn:microsoft.com/office/officeart/2005/8/layout/pyramid1"/>
    <dgm:cxn modelId="{22FBA0AF-33E7-495C-ACCB-65DE5226F386}" type="presParOf" srcId="{D7968F94-E917-4BBC-8B13-6C296FBA6248}" destId="{1F3DE6DB-6D3F-4AA9-9CEC-189E0B7D7F7D}" srcOrd="1" destOrd="0" presId="urn:microsoft.com/office/officeart/2005/8/layout/pyramid1"/>
    <dgm:cxn modelId="{DFAF351A-295E-4E39-9A13-C2F1EB9DD4BB}" type="presParOf" srcId="{3121B224-8911-420A-8F49-4FC1C6D4A425}" destId="{24937303-2F97-476C-87E7-BEB002BA3B90}" srcOrd="3" destOrd="0" presId="urn:microsoft.com/office/officeart/2005/8/layout/pyramid1"/>
    <dgm:cxn modelId="{9FF8F28C-6A47-4708-8B1A-2F20EA24CD52}" type="presParOf" srcId="{24937303-2F97-476C-87E7-BEB002BA3B90}" destId="{1B439F0F-16B1-401C-85D1-8C6043249428}" srcOrd="0" destOrd="0" presId="urn:microsoft.com/office/officeart/2005/8/layout/pyramid1"/>
    <dgm:cxn modelId="{98275AB1-02E4-4FF7-9425-EBF17C66B229}" type="presParOf" srcId="{24937303-2F97-476C-87E7-BEB002BA3B90}" destId="{360D270B-8358-4DB7-8A9C-0C5D3B2C0C5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A83C1-BF94-4A9B-A362-1968DA31D662}"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US"/>
        </a:p>
      </dgm:t>
    </dgm:pt>
    <dgm:pt modelId="{466A7764-E1EA-4F2D-BAD6-143C8766252F}">
      <dgm:prSet phldrT="[Text]" custT="1"/>
      <dgm:spPr/>
      <dgm:t>
        <a:bodyPr/>
        <a:lstStyle/>
        <a:p>
          <a:endParaRPr lang="en-US" sz="2000" dirty="0"/>
        </a:p>
      </dgm:t>
    </dgm:pt>
    <dgm:pt modelId="{69282254-4236-4942-805C-BB90BB08103C}" type="parTrans" cxnId="{11AB7FC1-5A8C-414A-A55F-699596F955AF}">
      <dgm:prSet/>
      <dgm:spPr/>
      <dgm:t>
        <a:bodyPr/>
        <a:lstStyle/>
        <a:p>
          <a:endParaRPr lang="en-US"/>
        </a:p>
      </dgm:t>
    </dgm:pt>
    <dgm:pt modelId="{FBE18074-7C65-4D9F-AA78-D23F4CFC9AC9}" type="sibTrans" cxnId="{11AB7FC1-5A8C-414A-A55F-699596F955AF}">
      <dgm:prSet/>
      <dgm:spPr/>
      <dgm:t>
        <a:bodyPr/>
        <a:lstStyle/>
        <a:p>
          <a:endParaRPr lang="en-US"/>
        </a:p>
      </dgm:t>
    </dgm:pt>
    <dgm:pt modelId="{62D05607-2B4A-4FF6-A908-0FFFEF4FCC90}">
      <dgm:prSet phldrT="[Text]" custT="1"/>
      <dgm:spPr/>
      <dgm:t>
        <a:bodyPr/>
        <a:lstStyle/>
        <a:p>
          <a:r>
            <a:rPr lang="en-US" sz="2000" b="1" dirty="0"/>
            <a:t>Stage III: </a:t>
          </a:r>
          <a:r>
            <a:rPr lang="en-US" sz="2000" dirty="0"/>
            <a:t>Tumor outside kidney but inside fascia, or one nodal met </a:t>
          </a:r>
        </a:p>
      </dgm:t>
    </dgm:pt>
    <dgm:pt modelId="{3AB1EA85-EA09-4DFC-8210-BDF388A26153}" type="parTrans" cxnId="{4CA6F167-8078-49AD-A161-65C846DF5EE9}">
      <dgm:prSet/>
      <dgm:spPr/>
      <dgm:t>
        <a:bodyPr/>
        <a:lstStyle/>
        <a:p>
          <a:endParaRPr lang="en-US"/>
        </a:p>
      </dgm:t>
    </dgm:pt>
    <dgm:pt modelId="{BB9E0AA6-E93F-4FA4-9106-79ECA4978CB9}" type="sibTrans" cxnId="{4CA6F167-8078-49AD-A161-65C846DF5EE9}">
      <dgm:prSet/>
      <dgm:spPr/>
      <dgm:t>
        <a:bodyPr/>
        <a:lstStyle/>
        <a:p>
          <a:endParaRPr lang="en-US"/>
        </a:p>
      </dgm:t>
    </dgm:pt>
    <dgm:pt modelId="{EF0865BE-A5E6-4038-A405-807DBAFE05E6}">
      <dgm:prSet phldrT="[Text]" custT="1"/>
      <dgm:spPr/>
      <dgm:t>
        <a:bodyPr/>
        <a:lstStyle/>
        <a:p>
          <a:r>
            <a:rPr lang="en-US" sz="2000" b="1" dirty="0"/>
            <a:t>Stage II: </a:t>
          </a:r>
          <a:r>
            <a:rPr lang="en-US" sz="2000" dirty="0"/>
            <a:t>Tumor &gt; 7cm and confined to kidney</a:t>
          </a:r>
        </a:p>
      </dgm:t>
    </dgm:pt>
    <dgm:pt modelId="{9678931A-502D-4495-B028-7E48C12BA8F6}" type="parTrans" cxnId="{866A4C30-E594-4F48-AE9C-93F02590EE81}">
      <dgm:prSet/>
      <dgm:spPr/>
      <dgm:t>
        <a:bodyPr/>
        <a:lstStyle/>
        <a:p>
          <a:endParaRPr lang="en-US"/>
        </a:p>
      </dgm:t>
    </dgm:pt>
    <dgm:pt modelId="{4814EA68-F64E-4052-B560-26A38A33FCB5}" type="sibTrans" cxnId="{866A4C30-E594-4F48-AE9C-93F02590EE81}">
      <dgm:prSet/>
      <dgm:spPr/>
      <dgm:t>
        <a:bodyPr/>
        <a:lstStyle/>
        <a:p>
          <a:endParaRPr lang="en-US"/>
        </a:p>
      </dgm:t>
    </dgm:pt>
    <dgm:pt modelId="{1C36D01B-FC35-4DEF-B955-0D6FFB496642}">
      <dgm:prSet custT="1"/>
      <dgm:spPr/>
      <dgm:t>
        <a:bodyPr/>
        <a:lstStyle/>
        <a:p>
          <a:r>
            <a:rPr lang="en-US" sz="2000" b="1" dirty="0"/>
            <a:t>Stage I: </a:t>
          </a:r>
          <a:r>
            <a:rPr lang="en-US" sz="2000" dirty="0"/>
            <a:t>Tumor &lt;7cm and confined to kidney</a:t>
          </a:r>
        </a:p>
      </dgm:t>
    </dgm:pt>
    <dgm:pt modelId="{4D817333-7007-4D36-BC5B-61763398B7CC}" type="parTrans" cxnId="{0503C6D6-D032-466F-A043-ABFC172F0AE2}">
      <dgm:prSet/>
      <dgm:spPr/>
      <dgm:t>
        <a:bodyPr/>
        <a:lstStyle/>
        <a:p>
          <a:endParaRPr lang="en-US"/>
        </a:p>
      </dgm:t>
    </dgm:pt>
    <dgm:pt modelId="{CABCAA4F-7270-420E-AC6C-19B26C888085}" type="sibTrans" cxnId="{0503C6D6-D032-466F-A043-ABFC172F0AE2}">
      <dgm:prSet/>
      <dgm:spPr/>
      <dgm:t>
        <a:bodyPr/>
        <a:lstStyle/>
        <a:p>
          <a:endParaRPr lang="en-US"/>
        </a:p>
      </dgm:t>
    </dgm:pt>
    <dgm:pt modelId="{3121B224-8911-420A-8F49-4FC1C6D4A425}" type="pres">
      <dgm:prSet presAssocID="{ED3A83C1-BF94-4A9B-A362-1968DA31D662}" presName="Name0" presStyleCnt="0">
        <dgm:presLayoutVars>
          <dgm:dir/>
          <dgm:animLvl val="lvl"/>
          <dgm:resizeHandles val="exact"/>
        </dgm:presLayoutVars>
      </dgm:prSet>
      <dgm:spPr/>
    </dgm:pt>
    <dgm:pt modelId="{526E7582-771F-4AA2-958C-D372B223EE45}" type="pres">
      <dgm:prSet presAssocID="{466A7764-E1EA-4F2D-BAD6-143C8766252F}" presName="Name8" presStyleCnt="0"/>
      <dgm:spPr/>
    </dgm:pt>
    <dgm:pt modelId="{C042A720-700E-4E9C-A0FB-D38D64C3267F}" type="pres">
      <dgm:prSet presAssocID="{466A7764-E1EA-4F2D-BAD6-143C8766252F}" presName="level" presStyleLbl="node1" presStyleIdx="0" presStyleCnt="4" custScaleX="98325">
        <dgm:presLayoutVars>
          <dgm:chMax val="1"/>
          <dgm:bulletEnabled val="1"/>
        </dgm:presLayoutVars>
      </dgm:prSet>
      <dgm:spPr/>
    </dgm:pt>
    <dgm:pt modelId="{6E84D4F1-E0D6-4894-BA8A-941D37BF90AB}" type="pres">
      <dgm:prSet presAssocID="{466A7764-E1EA-4F2D-BAD6-143C8766252F}" presName="levelTx" presStyleLbl="revTx" presStyleIdx="0" presStyleCnt="0">
        <dgm:presLayoutVars>
          <dgm:chMax val="1"/>
          <dgm:bulletEnabled val="1"/>
        </dgm:presLayoutVars>
      </dgm:prSet>
      <dgm:spPr/>
    </dgm:pt>
    <dgm:pt modelId="{93DA6CD6-4CC0-4B4D-ACCA-E1C3A21E57D4}" type="pres">
      <dgm:prSet presAssocID="{62D05607-2B4A-4FF6-A908-0FFFEF4FCC90}" presName="Name8" presStyleCnt="0"/>
      <dgm:spPr/>
    </dgm:pt>
    <dgm:pt modelId="{ED6A24F6-77D4-4CA0-8719-74328E357453}" type="pres">
      <dgm:prSet presAssocID="{62D05607-2B4A-4FF6-A908-0FFFEF4FCC90}" presName="level" presStyleLbl="node1" presStyleIdx="1" presStyleCnt="4" custScaleY="52139">
        <dgm:presLayoutVars>
          <dgm:chMax val="1"/>
          <dgm:bulletEnabled val="1"/>
        </dgm:presLayoutVars>
      </dgm:prSet>
      <dgm:spPr/>
    </dgm:pt>
    <dgm:pt modelId="{F949C8DB-211F-47F5-B052-61AA73FFC087}" type="pres">
      <dgm:prSet presAssocID="{62D05607-2B4A-4FF6-A908-0FFFEF4FCC90}" presName="levelTx" presStyleLbl="revTx" presStyleIdx="0" presStyleCnt="0">
        <dgm:presLayoutVars>
          <dgm:chMax val="1"/>
          <dgm:bulletEnabled val="1"/>
        </dgm:presLayoutVars>
      </dgm:prSet>
      <dgm:spPr/>
    </dgm:pt>
    <dgm:pt modelId="{D7968F94-E917-4BBC-8B13-6C296FBA6248}" type="pres">
      <dgm:prSet presAssocID="{EF0865BE-A5E6-4038-A405-807DBAFE05E6}" presName="Name8" presStyleCnt="0"/>
      <dgm:spPr/>
    </dgm:pt>
    <dgm:pt modelId="{27B972F5-65AA-42F2-AC01-39D49349CC73}" type="pres">
      <dgm:prSet presAssocID="{EF0865BE-A5E6-4038-A405-807DBAFE05E6}" presName="level" presStyleLbl="node1" presStyleIdx="2" presStyleCnt="4" custScaleY="45736">
        <dgm:presLayoutVars>
          <dgm:chMax val="1"/>
          <dgm:bulletEnabled val="1"/>
        </dgm:presLayoutVars>
      </dgm:prSet>
      <dgm:spPr/>
    </dgm:pt>
    <dgm:pt modelId="{1F3DE6DB-6D3F-4AA9-9CEC-189E0B7D7F7D}" type="pres">
      <dgm:prSet presAssocID="{EF0865BE-A5E6-4038-A405-807DBAFE05E6}" presName="levelTx" presStyleLbl="revTx" presStyleIdx="0" presStyleCnt="0">
        <dgm:presLayoutVars>
          <dgm:chMax val="1"/>
          <dgm:bulletEnabled val="1"/>
        </dgm:presLayoutVars>
      </dgm:prSet>
      <dgm:spPr/>
    </dgm:pt>
    <dgm:pt modelId="{24937303-2F97-476C-87E7-BEB002BA3B90}" type="pres">
      <dgm:prSet presAssocID="{1C36D01B-FC35-4DEF-B955-0D6FFB496642}" presName="Name8" presStyleCnt="0"/>
      <dgm:spPr/>
    </dgm:pt>
    <dgm:pt modelId="{1B439F0F-16B1-401C-85D1-8C6043249428}" type="pres">
      <dgm:prSet presAssocID="{1C36D01B-FC35-4DEF-B955-0D6FFB496642}" presName="level" presStyleLbl="node1" presStyleIdx="3" presStyleCnt="4" custScaleY="47201">
        <dgm:presLayoutVars>
          <dgm:chMax val="1"/>
          <dgm:bulletEnabled val="1"/>
        </dgm:presLayoutVars>
      </dgm:prSet>
      <dgm:spPr/>
    </dgm:pt>
    <dgm:pt modelId="{360D270B-8358-4DB7-8A9C-0C5D3B2C0C59}" type="pres">
      <dgm:prSet presAssocID="{1C36D01B-FC35-4DEF-B955-0D6FFB496642}" presName="levelTx" presStyleLbl="revTx" presStyleIdx="0" presStyleCnt="0">
        <dgm:presLayoutVars>
          <dgm:chMax val="1"/>
          <dgm:bulletEnabled val="1"/>
        </dgm:presLayoutVars>
      </dgm:prSet>
      <dgm:spPr/>
    </dgm:pt>
  </dgm:ptLst>
  <dgm:cxnLst>
    <dgm:cxn modelId="{6E534B14-B0F2-4A14-AE03-C0BCBA58C30B}" type="presOf" srcId="{1C36D01B-FC35-4DEF-B955-0D6FFB496642}" destId="{1B439F0F-16B1-401C-85D1-8C6043249428}" srcOrd="0" destOrd="0" presId="urn:microsoft.com/office/officeart/2005/8/layout/pyramid1"/>
    <dgm:cxn modelId="{61F8C62C-AFC1-473A-AF45-9E450BCE6286}" type="presOf" srcId="{EF0865BE-A5E6-4038-A405-807DBAFE05E6}" destId="{27B972F5-65AA-42F2-AC01-39D49349CC73}" srcOrd="0" destOrd="0" presId="urn:microsoft.com/office/officeart/2005/8/layout/pyramid1"/>
    <dgm:cxn modelId="{866A4C30-E594-4F48-AE9C-93F02590EE81}" srcId="{ED3A83C1-BF94-4A9B-A362-1968DA31D662}" destId="{EF0865BE-A5E6-4038-A405-807DBAFE05E6}" srcOrd="2" destOrd="0" parTransId="{9678931A-502D-4495-B028-7E48C12BA8F6}" sibTransId="{4814EA68-F64E-4052-B560-26A38A33FCB5}"/>
    <dgm:cxn modelId="{4CA6F167-8078-49AD-A161-65C846DF5EE9}" srcId="{ED3A83C1-BF94-4A9B-A362-1968DA31D662}" destId="{62D05607-2B4A-4FF6-A908-0FFFEF4FCC90}" srcOrd="1" destOrd="0" parTransId="{3AB1EA85-EA09-4DFC-8210-BDF388A26153}" sibTransId="{BB9E0AA6-E93F-4FA4-9106-79ECA4978CB9}"/>
    <dgm:cxn modelId="{D6C6D369-5B78-4BA8-98B2-3F68D0A0836A}" type="presOf" srcId="{466A7764-E1EA-4F2D-BAD6-143C8766252F}" destId="{6E84D4F1-E0D6-4894-BA8A-941D37BF90AB}" srcOrd="1" destOrd="0" presId="urn:microsoft.com/office/officeart/2005/8/layout/pyramid1"/>
    <dgm:cxn modelId="{8A41807E-F746-44BD-9621-60A3E0900B0B}" type="presOf" srcId="{1C36D01B-FC35-4DEF-B955-0D6FFB496642}" destId="{360D270B-8358-4DB7-8A9C-0C5D3B2C0C59}" srcOrd="1" destOrd="0" presId="urn:microsoft.com/office/officeart/2005/8/layout/pyramid1"/>
    <dgm:cxn modelId="{B352337F-36E7-41B5-9078-B93D008F11F1}" type="presOf" srcId="{EF0865BE-A5E6-4038-A405-807DBAFE05E6}" destId="{1F3DE6DB-6D3F-4AA9-9CEC-189E0B7D7F7D}" srcOrd="1" destOrd="0" presId="urn:microsoft.com/office/officeart/2005/8/layout/pyramid1"/>
    <dgm:cxn modelId="{6FCE4896-AEE2-44AA-86DD-39756011B964}" type="presOf" srcId="{ED3A83C1-BF94-4A9B-A362-1968DA31D662}" destId="{3121B224-8911-420A-8F49-4FC1C6D4A425}" srcOrd="0" destOrd="0" presId="urn:microsoft.com/office/officeart/2005/8/layout/pyramid1"/>
    <dgm:cxn modelId="{11AB7FC1-5A8C-414A-A55F-699596F955AF}" srcId="{ED3A83C1-BF94-4A9B-A362-1968DA31D662}" destId="{466A7764-E1EA-4F2D-BAD6-143C8766252F}" srcOrd="0" destOrd="0" parTransId="{69282254-4236-4942-805C-BB90BB08103C}" sibTransId="{FBE18074-7C65-4D9F-AA78-D23F4CFC9AC9}"/>
    <dgm:cxn modelId="{BC79A0C9-8D4B-4E8E-846B-0247FE6FA646}" type="presOf" srcId="{62D05607-2B4A-4FF6-A908-0FFFEF4FCC90}" destId="{F949C8DB-211F-47F5-B052-61AA73FFC087}" srcOrd="1" destOrd="0" presId="urn:microsoft.com/office/officeart/2005/8/layout/pyramid1"/>
    <dgm:cxn modelId="{8C913FD2-2EE8-4666-9100-631778E5DE1B}" type="presOf" srcId="{466A7764-E1EA-4F2D-BAD6-143C8766252F}" destId="{C042A720-700E-4E9C-A0FB-D38D64C3267F}" srcOrd="0" destOrd="0" presId="urn:microsoft.com/office/officeart/2005/8/layout/pyramid1"/>
    <dgm:cxn modelId="{0503C6D6-D032-466F-A043-ABFC172F0AE2}" srcId="{ED3A83C1-BF94-4A9B-A362-1968DA31D662}" destId="{1C36D01B-FC35-4DEF-B955-0D6FFB496642}" srcOrd="3" destOrd="0" parTransId="{4D817333-7007-4D36-BC5B-61763398B7CC}" sibTransId="{CABCAA4F-7270-420E-AC6C-19B26C888085}"/>
    <dgm:cxn modelId="{1669AAF3-3A33-410C-B617-92C584669EBD}" type="presOf" srcId="{62D05607-2B4A-4FF6-A908-0FFFEF4FCC90}" destId="{ED6A24F6-77D4-4CA0-8719-74328E357453}" srcOrd="0" destOrd="0" presId="urn:microsoft.com/office/officeart/2005/8/layout/pyramid1"/>
    <dgm:cxn modelId="{ED7C0F72-8AAD-4863-A0DB-145C65246E2F}" type="presParOf" srcId="{3121B224-8911-420A-8F49-4FC1C6D4A425}" destId="{526E7582-771F-4AA2-958C-D372B223EE45}" srcOrd="0" destOrd="0" presId="urn:microsoft.com/office/officeart/2005/8/layout/pyramid1"/>
    <dgm:cxn modelId="{C741AF2C-6605-41FB-85C6-54455AF39EF6}" type="presParOf" srcId="{526E7582-771F-4AA2-958C-D372B223EE45}" destId="{C042A720-700E-4E9C-A0FB-D38D64C3267F}" srcOrd="0" destOrd="0" presId="urn:microsoft.com/office/officeart/2005/8/layout/pyramid1"/>
    <dgm:cxn modelId="{DE286377-053C-4FF0-A670-126CB33EBC74}" type="presParOf" srcId="{526E7582-771F-4AA2-958C-D372B223EE45}" destId="{6E84D4F1-E0D6-4894-BA8A-941D37BF90AB}" srcOrd="1" destOrd="0" presId="urn:microsoft.com/office/officeart/2005/8/layout/pyramid1"/>
    <dgm:cxn modelId="{F810E2EA-45B7-4483-BDA7-F032005C8C31}" type="presParOf" srcId="{3121B224-8911-420A-8F49-4FC1C6D4A425}" destId="{93DA6CD6-4CC0-4B4D-ACCA-E1C3A21E57D4}" srcOrd="1" destOrd="0" presId="urn:microsoft.com/office/officeart/2005/8/layout/pyramid1"/>
    <dgm:cxn modelId="{CE4CFECF-6178-491F-AC1F-48CAF3BDF11B}" type="presParOf" srcId="{93DA6CD6-4CC0-4B4D-ACCA-E1C3A21E57D4}" destId="{ED6A24F6-77D4-4CA0-8719-74328E357453}" srcOrd="0" destOrd="0" presId="urn:microsoft.com/office/officeart/2005/8/layout/pyramid1"/>
    <dgm:cxn modelId="{D73B4142-E1F9-47A5-95D7-3A9F2FA5A1AD}" type="presParOf" srcId="{93DA6CD6-4CC0-4B4D-ACCA-E1C3A21E57D4}" destId="{F949C8DB-211F-47F5-B052-61AA73FFC087}" srcOrd="1" destOrd="0" presId="urn:microsoft.com/office/officeart/2005/8/layout/pyramid1"/>
    <dgm:cxn modelId="{8991E94C-18C9-42D0-A036-A1B7390F0E89}" type="presParOf" srcId="{3121B224-8911-420A-8F49-4FC1C6D4A425}" destId="{D7968F94-E917-4BBC-8B13-6C296FBA6248}" srcOrd="2" destOrd="0" presId="urn:microsoft.com/office/officeart/2005/8/layout/pyramid1"/>
    <dgm:cxn modelId="{60FBAF30-A60D-4DBF-8BA6-2800E50ED076}" type="presParOf" srcId="{D7968F94-E917-4BBC-8B13-6C296FBA6248}" destId="{27B972F5-65AA-42F2-AC01-39D49349CC73}" srcOrd="0" destOrd="0" presId="urn:microsoft.com/office/officeart/2005/8/layout/pyramid1"/>
    <dgm:cxn modelId="{22FBA0AF-33E7-495C-ACCB-65DE5226F386}" type="presParOf" srcId="{D7968F94-E917-4BBC-8B13-6C296FBA6248}" destId="{1F3DE6DB-6D3F-4AA9-9CEC-189E0B7D7F7D}" srcOrd="1" destOrd="0" presId="urn:microsoft.com/office/officeart/2005/8/layout/pyramid1"/>
    <dgm:cxn modelId="{DFAF351A-295E-4E39-9A13-C2F1EB9DD4BB}" type="presParOf" srcId="{3121B224-8911-420A-8F49-4FC1C6D4A425}" destId="{24937303-2F97-476C-87E7-BEB002BA3B90}" srcOrd="3" destOrd="0" presId="urn:microsoft.com/office/officeart/2005/8/layout/pyramid1"/>
    <dgm:cxn modelId="{9FF8F28C-6A47-4708-8B1A-2F20EA24CD52}" type="presParOf" srcId="{24937303-2F97-476C-87E7-BEB002BA3B90}" destId="{1B439F0F-16B1-401C-85D1-8C6043249428}" srcOrd="0" destOrd="0" presId="urn:microsoft.com/office/officeart/2005/8/layout/pyramid1"/>
    <dgm:cxn modelId="{98275AB1-02E4-4FF7-9425-EBF17C66B229}" type="presParOf" srcId="{24937303-2F97-476C-87E7-BEB002BA3B90}" destId="{360D270B-8358-4DB7-8A9C-0C5D3B2C0C5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A83C1-BF94-4A9B-A362-1968DA31D662}"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US"/>
        </a:p>
      </dgm:t>
    </dgm:pt>
    <dgm:pt modelId="{466A7764-E1EA-4F2D-BAD6-143C8766252F}">
      <dgm:prSet phldrT="[Text]" custT="1"/>
      <dgm:spPr/>
      <dgm:t>
        <a:bodyPr/>
        <a:lstStyle/>
        <a:p>
          <a:endParaRPr lang="en-US" sz="2000" dirty="0"/>
        </a:p>
      </dgm:t>
    </dgm:pt>
    <dgm:pt modelId="{69282254-4236-4942-805C-BB90BB08103C}" type="parTrans" cxnId="{11AB7FC1-5A8C-414A-A55F-699596F955AF}">
      <dgm:prSet/>
      <dgm:spPr/>
      <dgm:t>
        <a:bodyPr/>
        <a:lstStyle/>
        <a:p>
          <a:endParaRPr lang="en-US"/>
        </a:p>
      </dgm:t>
    </dgm:pt>
    <dgm:pt modelId="{FBE18074-7C65-4D9F-AA78-D23F4CFC9AC9}" type="sibTrans" cxnId="{11AB7FC1-5A8C-414A-A55F-699596F955AF}">
      <dgm:prSet/>
      <dgm:spPr/>
      <dgm:t>
        <a:bodyPr/>
        <a:lstStyle/>
        <a:p>
          <a:endParaRPr lang="en-US"/>
        </a:p>
      </dgm:t>
    </dgm:pt>
    <dgm:pt modelId="{62D05607-2B4A-4FF6-A908-0FFFEF4FCC90}">
      <dgm:prSet phldrT="[Text]" custT="1"/>
      <dgm:spPr/>
      <dgm:t>
        <a:bodyPr/>
        <a:lstStyle/>
        <a:p>
          <a:r>
            <a:rPr lang="en-US" sz="2000" b="1" dirty="0"/>
            <a:t>Stage III: </a:t>
          </a:r>
          <a:r>
            <a:rPr lang="en-US" sz="2000" dirty="0"/>
            <a:t>Tumor outside kidney but inside fascia, or one nodal met </a:t>
          </a:r>
        </a:p>
      </dgm:t>
    </dgm:pt>
    <dgm:pt modelId="{3AB1EA85-EA09-4DFC-8210-BDF388A26153}" type="parTrans" cxnId="{4CA6F167-8078-49AD-A161-65C846DF5EE9}">
      <dgm:prSet/>
      <dgm:spPr/>
      <dgm:t>
        <a:bodyPr/>
        <a:lstStyle/>
        <a:p>
          <a:endParaRPr lang="en-US"/>
        </a:p>
      </dgm:t>
    </dgm:pt>
    <dgm:pt modelId="{BB9E0AA6-E93F-4FA4-9106-79ECA4978CB9}" type="sibTrans" cxnId="{4CA6F167-8078-49AD-A161-65C846DF5EE9}">
      <dgm:prSet/>
      <dgm:spPr/>
      <dgm:t>
        <a:bodyPr/>
        <a:lstStyle/>
        <a:p>
          <a:endParaRPr lang="en-US"/>
        </a:p>
      </dgm:t>
    </dgm:pt>
    <dgm:pt modelId="{EF0865BE-A5E6-4038-A405-807DBAFE05E6}">
      <dgm:prSet phldrT="[Text]" custT="1"/>
      <dgm:spPr/>
      <dgm:t>
        <a:bodyPr/>
        <a:lstStyle/>
        <a:p>
          <a:r>
            <a:rPr lang="en-US" sz="2000" b="1" dirty="0"/>
            <a:t>Stage II: </a:t>
          </a:r>
          <a:r>
            <a:rPr lang="en-US" sz="2000" dirty="0"/>
            <a:t>Tumor &gt; 7cm and confined to kidney</a:t>
          </a:r>
        </a:p>
      </dgm:t>
    </dgm:pt>
    <dgm:pt modelId="{9678931A-502D-4495-B028-7E48C12BA8F6}" type="parTrans" cxnId="{866A4C30-E594-4F48-AE9C-93F02590EE81}">
      <dgm:prSet/>
      <dgm:spPr/>
      <dgm:t>
        <a:bodyPr/>
        <a:lstStyle/>
        <a:p>
          <a:endParaRPr lang="en-US"/>
        </a:p>
      </dgm:t>
    </dgm:pt>
    <dgm:pt modelId="{4814EA68-F64E-4052-B560-26A38A33FCB5}" type="sibTrans" cxnId="{866A4C30-E594-4F48-AE9C-93F02590EE81}">
      <dgm:prSet/>
      <dgm:spPr/>
      <dgm:t>
        <a:bodyPr/>
        <a:lstStyle/>
        <a:p>
          <a:endParaRPr lang="en-US"/>
        </a:p>
      </dgm:t>
    </dgm:pt>
    <dgm:pt modelId="{1C36D01B-FC35-4DEF-B955-0D6FFB496642}">
      <dgm:prSet custT="1"/>
      <dgm:spPr/>
      <dgm:t>
        <a:bodyPr/>
        <a:lstStyle/>
        <a:p>
          <a:r>
            <a:rPr lang="en-US" sz="2000" b="1" dirty="0"/>
            <a:t>Stage I: </a:t>
          </a:r>
          <a:r>
            <a:rPr lang="en-US" sz="2000" dirty="0"/>
            <a:t>Tumor &lt;7cm and confined to kidney</a:t>
          </a:r>
        </a:p>
      </dgm:t>
    </dgm:pt>
    <dgm:pt modelId="{4D817333-7007-4D36-BC5B-61763398B7CC}" type="parTrans" cxnId="{0503C6D6-D032-466F-A043-ABFC172F0AE2}">
      <dgm:prSet/>
      <dgm:spPr/>
      <dgm:t>
        <a:bodyPr/>
        <a:lstStyle/>
        <a:p>
          <a:endParaRPr lang="en-US"/>
        </a:p>
      </dgm:t>
    </dgm:pt>
    <dgm:pt modelId="{CABCAA4F-7270-420E-AC6C-19B26C888085}" type="sibTrans" cxnId="{0503C6D6-D032-466F-A043-ABFC172F0AE2}">
      <dgm:prSet/>
      <dgm:spPr/>
      <dgm:t>
        <a:bodyPr/>
        <a:lstStyle/>
        <a:p>
          <a:endParaRPr lang="en-US"/>
        </a:p>
      </dgm:t>
    </dgm:pt>
    <dgm:pt modelId="{3121B224-8911-420A-8F49-4FC1C6D4A425}" type="pres">
      <dgm:prSet presAssocID="{ED3A83C1-BF94-4A9B-A362-1968DA31D662}" presName="Name0" presStyleCnt="0">
        <dgm:presLayoutVars>
          <dgm:dir/>
          <dgm:animLvl val="lvl"/>
          <dgm:resizeHandles val="exact"/>
        </dgm:presLayoutVars>
      </dgm:prSet>
      <dgm:spPr/>
    </dgm:pt>
    <dgm:pt modelId="{526E7582-771F-4AA2-958C-D372B223EE45}" type="pres">
      <dgm:prSet presAssocID="{466A7764-E1EA-4F2D-BAD6-143C8766252F}" presName="Name8" presStyleCnt="0"/>
      <dgm:spPr/>
    </dgm:pt>
    <dgm:pt modelId="{C042A720-700E-4E9C-A0FB-D38D64C3267F}" type="pres">
      <dgm:prSet presAssocID="{466A7764-E1EA-4F2D-BAD6-143C8766252F}" presName="level" presStyleLbl="node1" presStyleIdx="0" presStyleCnt="4" custScaleX="98325">
        <dgm:presLayoutVars>
          <dgm:chMax val="1"/>
          <dgm:bulletEnabled val="1"/>
        </dgm:presLayoutVars>
      </dgm:prSet>
      <dgm:spPr/>
    </dgm:pt>
    <dgm:pt modelId="{6E84D4F1-E0D6-4894-BA8A-941D37BF90AB}" type="pres">
      <dgm:prSet presAssocID="{466A7764-E1EA-4F2D-BAD6-143C8766252F}" presName="levelTx" presStyleLbl="revTx" presStyleIdx="0" presStyleCnt="0">
        <dgm:presLayoutVars>
          <dgm:chMax val="1"/>
          <dgm:bulletEnabled val="1"/>
        </dgm:presLayoutVars>
      </dgm:prSet>
      <dgm:spPr/>
    </dgm:pt>
    <dgm:pt modelId="{93DA6CD6-4CC0-4B4D-ACCA-E1C3A21E57D4}" type="pres">
      <dgm:prSet presAssocID="{62D05607-2B4A-4FF6-A908-0FFFEF4FCC90}" presName="Name8" presStyleCnt="0"/>
      <dgm:spPr/>
    </dgm:pt>
    <dgm:pt modelId="{ED6A24F6-77D4-4CA0-8719-74328E357453}" type="pres">
      <dgm:prSet presAssocID="{62D05607-2B4A-4FF6-A908-0FFFEF4FCC90}" presName="level" presStyleLbl="node1" presStyleIdx="1" presStyleCnt="4" custScaleY="52139">
        <dgm:presLayoutVars>
          <dgm:chMax val="1"/>
          <dgm:bulletEnabled val="1"/>
        </dgm:presLayoutVars>
      </dgm:prSet>
      <dgm:spPr/>
    </dgm:pt>
    <dgm:pt modelId="{F949C8DB-211F-47F5-B052-61AA73FFC087}" type="pres">
      <dgm:prSet presAssocID="{62D05607-2B4A-4FF6-A908-0FFFEF4FCC90}" presName="levelTx" presStyleLbl="revTx" presStyleIdx="0" presStyleCnt="0">
        <dgm:presLayoutVars>
          <dgm:chMax val="1"/>
          <dgm:bulletEnabled val="1"/>
        </dgm:presLayoutVars>
      </dgm:prSet>
      <dgm:spPr/>
    </dgm:pt>
    <dgm:pt modelId="{D7968F94-E917-4BBC-8B13-6C296FBA6248}" type="pres">
      <dgm:prSet presAssocID="{EF0865BE-A5E6-4038-A405-807DBAFE05E6}" presName="Name8" presStyleCnt="0"/>
      <dgm:spPr/>
    </dgm:pt>
    <dgm:pt modelId="{27B972F5-65AA-42F2-AC01-39D49349CC73}" type="pres">
      <dgm:prSet presAssocID="{EF0865BE-A5E6-4038-A405-807DBAFE05E6}" presName="level" presStyleLbl="node1" presStyleIdx="2" presStyleCnt="4" custScaleY="45736">
        <dgm:presLayoutVars>
          <dgm:chMax val="1"/>
          <dgm:bulletEnabled val="1"/>
        </dgm:presLayoutVars>
      </dgm:prSet>
      <dgm:spPr/>
    </dgm:pt>
    <dgm:pt modelId="{1F3DE6DB-6D3F-4AA9-9CEC-189E0B7D7F7D}" type="pres">
      <dgm:prSet presAssocID="{EF0865BE-A5E6-4038-A405-807DBAFE05E6}" presName="levelTx" presStyleLbl="revTx" presStyleIdx="0" presStyleCnt="0">
        <dgm:presLayoutVars>
          <dgm:chMax val="1"/>
          <dgm:bulletEnabled val="1"/>
        </dgm:presLayoutVars>
      </dgm:prSet>
      <dgm:spPr/>
    </dgm:pt>
    <dgm:pt modelId="{24937303-2F97-476C-87E7-BEB002BA3B90}" type="pres">
      <dgm:prSet presAssocID="{1C36D01B-FC35-4DEF-B955-0D6FFB496642}" presName="Name8" presStyleCnt="0"/>
      <dgm:spPr/>
    </dgm:pt>
    <dgm:pt modelId="{1B439F0F-16B1-401C-85D1-8C6043249428}" type="pres">
      <dgm:prSet presAssocID="{1C36D01B-FC35-4DEF-B955-0D6FFB496642}" presName="level" presStyleLbl="node1" presStyleIdx="3" presStyleCnt="4" custScaleY="47201">
        <dgm:presLayoutVars>
          <dgm:chMax val="1"/>
          <dgm:bulletEnabled val="1"/>
        </dgm:presLayoutVars>
      </dgm:prSet>
      <dgm:spPr/>
    </dgm:pt>
    <dgm:pt modelId="{360D270B-8358-4DB7-8A9C-0C5D3B2C0C59}" type="pres">
      <dgm:prSet presAssocID="{1C36D01B-FC35-4DEF-B955-0D6FFB496642}" presName="levelTx" presStyleLbl="revTx" presStyleIdx="0" presStyleCnt="0">
        <dgm:presLayoutVars>
          <dgm:chMax val="1"/>
          <dgm:bulletEnabled val="1"/>
        </dgm:presLayoutVars>
      </dgm:prSet>
      <dgm:spPr/>
    </dgm:pt>
  </dgm:ptLst>
  <dgm:cxnLst>
    <dgm:cxn modelId="{6E534B14-B0F2-4A14-AE03-C0BCBA58C30B}" type="presOf" srcId="{1C36D01B-FC35-4DEF-B955-0D6FFB496642}" destId="{1B439F0F-16B1-401C-85D1-8C6043249428}" srcOrd="0" destOrd="0" presId="urn:microsoft.com/office/officeart/2005/8/layout/pyramid1"/>
    <dgm:cxn modelId="{61F8C62C-AFC1-473A-AF45-9E450BCE6286}" type="presOf" srcId="{EF0865BE-A5E6-4038-A405-807DBAFE05E6}" destId="{27B972F5-65AA-42F2-AC01-39D49349CC73}" srcOrd="0" destOrd="0" presId="urn:microsoft.com/office/officeart/2005/8/layout/pyramid1"/>
    <dgm:cxn modelId="{866A4C30-E594-4F48-AE9C-93F02590EE81}" srcId="{ED3A83C1-BF94-4A9B-A362-1968DA31D662}" destId="{EF0865BE-A5E6-4038-A405-807DBAFE05E6}" srcOrd="2" destOrd="0" parTransId="{9678931A-502D-4495-B028-7E48C12BA8F6}" sibTransId="{4814EA68-F64E-4052-B560-26A38A33FCB5}"/>
    <dgm:cxn modelId="{4CA6F167-8078-49AD-A161-65C846DF5EE9}" srcId="{ED3A83C1-BF94-4A9B-A362-1968DA31D662}" destId="{62D05607-2B4A-4FF6-A908-0FFFEF4FCC90}" srcOrd="1" destOrd="0" parTransId="{3AB1EA85-EA09-4DFC-8210-BDF388A26153}" sibTransId="{BB9E0AA6-E93F-4FA4-9106-79ECA4978CB9}"/>
    <dgm:cxn modelId="{D6C6D369-5B78-4BA8-98B2-3F68D0A0836A}" type="presOf" srcId="{466A7764-E1EA-4F2D-BAD6-143C8766252F}" destId="{6E84D4F1-E0D6-4894-BA8A-941D37BF90AB}" srcOrd="1" destOrd="0" presId="urn:microsoft.com/office/officeart/2005/8/layout/pyramid1"/>
    <dgm:cxn modelId="{8A41807E-F746-44BD-9621-60A3E0900B0B}" type="presOf" srcId="{1C36D01B-FC35-4DEF-B955-0D6FFB496642}" destId="{360D270B-8358-4DB7-8A9C-0C5D3B2C0C59}" srcOrd="1" destOrd="0" presId="urn:microsoft.com/office/officeart/2005/8/layout/pyramid1"/>
    <dgm:cxn modelId="{B352337F-36E7-41B5-9078-B93D008F11F1}" type="presOf" srcId="{EF0865BE-A5E6-4038-A405-807DBAFE05E6}" destId="{1F3DE6DB-6D3F-4AA9-9CEC-189E0B7D7F7D}" srcOrd="1" destOrd="0" presId="urn:microsoft.com/office/officeart/2005/8/layout/pyramid1"/>
    <dgm:cxn modelId="{6FCE4896-AEE2-44AA-86DD-39756011B964}" type="presOf" srcId="{ED3A83C1-BF94-4A9B-A362-1968DA31D662}" destId="{3121B224-8911-420A-8F49-4FC1C6D4A425}" srcOrd="0" destOrd="0" presId="urn:microsoft.com/office/officeart/2005/8/layout/pyramid1"/>
    <dgm:cxn modelId="{11AB7FC1-5A8C-414A-A55F-699596F955AF}" srcId="{ED3A83C1-BF94-4A9B-A362-1968DA31D662}" destId="{466A7764-E1EA-4F2D-BAD6-143C8766252F}" srcOrd="0" destOrd="0" parTransId="{69282254-4236-4942-805C-BB90BB08103C}" sibTransId="{FBE18074-7C65-4D9F-AA78-D23F4CFC9AC9}"/>
    <dgm:cxn modelId="{BC79A0C9-8D4B-4E8E-846B-0247FE6FA646}" type="presOf" srcId="{62D05607-2B4A-4FF6-A908-0FFFEF4FCC90}" destId="{F949C8DB-211F-47F5-B052-61AA73FFC087}" srcOrd="1" destOrd="0" presId="urn:microsoft.com/office/officeart/2005/8/layout/pyramid1"/>
    <dgm:cxn modelId="{8C913FD2-2EE8-4666-9100-631778E5DE1B}" type="presOf" srcId="{466A7764-E1EA-4F2D-BAD6-143C8766252F}" destId="{C042A720-700E-4E9C-A0FB-D38D64C3267F}" srcOrd="0" destOrd="0" presId="urn:microsoft.com/office/officeart/2005/8/layout/pyramid1"/>
    <dgm:cxn modelId="{0503C6D6-D032-466F-A043-ABFC172F0AE2}" srcId="{ED3A83C1-BF94-4A9B-A362-1968DA31D662}" destId="{1C36D01B-FC35-4DEF-B955-0D6FFB496642}" srcOrd="3" destOrd="0" parTransId="{4D817333-7007-4D36-BC5B-61763398B7CC}" sibTransId="{CABCAA4F-7270-420E-AC6C-19B26C888085}"/>
    <dgm:cxn modelId="{1669AAF3-3A33-410C-B617-92C584669EBD}" type="presOf" srcId="{62D05607-2B4A-4FF6-A908-0FFFEF4FCC90}" destId="{ED6A24F6-77D4-4CA0-8719-74328E357453}" srcOrd="0" destOrd="0" presId="urn:microsoft.com/office/officeart/2005/8/layout/pyramid1"/>
    <dgm:cxn modelId="{ED7C0F72-8AAD-4863-A0DB-145C65246E2F}" type="presParOf" srcId="{3121B224-8911-420A-8F49-4FC1C6D4A425}" destId="{526E7582-771F-4AA2-958C-D372B223EE45}" srcOrd="0" destOrd="0" presId="urn:microsoft.com/office/officeart/2005/8/layout/pyramid1"/>
    <dgm:cxn modelId="{C741AF2C-6605-41FB-85C6-54455AF39EF6}" type="presParOf" srcId="{526E7582-771F-4AA2-958C-D372B223EE45}" destId="{C042A720-700E-4E9C-A0FB-D38D64C3267F}" srcOrd="0" destOrd="0" presId="urn:microsoft.com/office/officeart/2005/8/layout/pyramid1"/>
    <dgm:cxn modelId="{DE286377-053C-4FF0-A670-126CB33EBC74}" type="presParOf" srcId="{526E7582-771F-4AA2-958C-D372B223EE45}" destId="{6E84D4F1-E0D6-4894-BA8A-941D37BF90AB}" srcOrd="1" destOrd="0" presId="urn:microsoft.com/office/officeart/2005/8/layout/pyramid1"/>
    <dgm:cxn modelId="{F810E2EA-45B7-4483-BDA7-F032005C8C31}" type="presParOf" srcId="{3121B224-8911-420A-8F49-4FC1C6D4A425}" destId="{93DA6CD6-4CC0-4B4D-ACCA-E1C3A21E57D4}" srcOrd="1" destOrd="0" presId="urn:microsoft.com/office/officeart/2005/8/layout/pyramid1"/>
    <dgm:cxn modelId="{CE4CFECF-6178-491F-AC1F-48CAF3BDF11B}" type="presParOf" srcId="{93DA6CD6-4CC0-4B4D-ACCA-E1C3A21E57D4}" destId="{ED6A24F6-77D4-4CA0-8719-74328E357453}" srcOrd="0" destOrd="0" presId="urn:microsoft.com/office/officeart/2005/8/layout/pyramid1"/>
    <dgm:cxn modelId="{D73B4142-E1F9-47A5-95D7-3A9F2FA5A1AD}" type="presParOf" srcId="{93DA6CD6-4CC0-4B4D-ACCA-E1C3A21E57D4}" destId="{F949C8DB-211F-47F5-B052-61AA73FFC087}" srcOrd="1" destOrd="0" presId="urn:microsoft.com/office/officeart/2005/8/layout/pyramid1"/>
    <dgm:cxn modelId="{8991E94C-18C9-42D0-A036-A1B7390F0E89}" type="presParOf" srcId="{3121B224-8911-420A-8F49-4FC1C6D4A425}" destId="{D7968F94-E917-4BBC-8B13-6C296FBA6248}" srcOrd="2" destOrd="0" presId="urn:microsoft.com/office/officeart/2005/8/layout/pyramid1"/>
    <dgm:cxn modelId="{60FBAF30-A60D-4DBF-8BA6-2800E50ED076}" type="presParOf" srcId="{D7968F94-E917-4BBC-8B13-6C296FBA6248}" destId="{27B972F5-65AA-42F2-AC01-39D49349CC73}" srcOrd="0" destOrd="0" presId="urn:microsoft.com/office/officeart/2005/8/layout/pyramid1"/>
    <dgm:cxn modelId="{22FBA0AF-33E7-495C-ACCB-65DE5226F386}" type="presParOf" srcId="{D7968F94-E917-4BBC-8B13-6C296FBA6248}" destId="{1F3DE6DB-6D3F-4AA9-9CEC-189E0B7D7F7D}" srcOrd="1" destOrd="0" presId="urn:microsoft.com/office/officeart/2005/8/layout/pyramid1"/>
    <dgm:cxn modelId="{DFAF351A-295E-4E39-9A13-C2F1EB9DD4BB}" type="presParOf" srcId="{3121B224-8911-420A-8F49-4FC1C6D4A425}" destId="{24937303-2F97-476C-87E7-BEB002BA3B90}" srcOrd="3" destOrd="0" presId="urn:microsoft.com/office/officeart/2005/8/layout/pyramid1"/>
    <dgm:cxn modelId="{9FF8F28C-6A47-4708-8B1A-2F20EA24CD52}" type="presParOf" srcId="{24937303-2F97-476C-87E7-BEB002BA3B90}" destId="{1B439F0F-16B1-401C-85D1-8C6043249428}" srcOrd="0" destOrd="0" presId="urn:microsoft.com/office/officeart/2005/8/layout/pyramid1"/>
    <dgm:cxn modelId="{98275AB1-02E4-4FF7-9425-EBF17C66B229}" type="presParOf" srcId="{24937303-2F97-476C-87E7-BEB002BA3B90}" destId="{360D270B-8358-4DB7-8A9C-0C5D3B2C0C5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3A83C1-BF94-4A9B-A362-1968DA31D662}"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US"/>
        </a:p>
      </dgm:t>
    </dgm:pt>
    <dgm:pt modelId="{466A7764-E1EA-4F2D-BAD6-143C8766252F}">
      <dgm:prSet phldrT="[Text]" custT="1"/>
      <dgm:spPr/>
      <dgm:t>
        <a:bodyPr/>
        <a:lstStyle/>
        <a:p>
          <a:endParaRPr lang="en-US" sz="2000" dirty="0"/>
        </a:p>
      </dgm:t>
    </dgm:pt>
    <dgm:pt modelId="{69282254-4236-4942-805C-BB90BB08103C}" type="parTrans" cxnId="{11AB7FC1-5A8C-414A-A55F-699596F955AF}">
      <dgm:prSet/>
      <dgm:spPr/>
      <dgm:t>
        <a:bodyPr/>
        <a:lstStyle/>
        <a:p>
          <a:endParaRPr lang="en-US"/>
        </a:p>
      </dgm:t>
    </dgm:pt>
    <dgm:pt modelId="{FBE18074-7C65-4D9F-AA78-D23F4CFC9AC9}" type="sibTrans" cxnId="{11AB7FC1-5A8C-414A-A55F-699596F955AF}">
      <dgm:prSet/>
      <dgm:spPr/>
      <dgm:t>
        <a:bodyPr/>
        <a:lstStyle/>
        <a:p>
          <a:endParaRPr lang="en-US"/>
        </a:p>
      </dgm:t>
    </dgm:pt>
    <dgm:pt modelId="{62D05607-2B4A-4FF6-A908-0FFFEF4FCC90}">
      <dgm:prSet phldrT="[Text]" custT="1"/>
      <dgm:spPr/>
      <dgm:t>
        <a:bodyPr/>
        <a:lstStyle/>
        <a:p>
          <a:r>
            <a:rPr lang="en-US" sz="2000" b="1" dirty="0"/>
            <a:t>Stage III: </a:t>
          </a:r>
          <a:r>
            <a:rPr lang="en-US" sz="2000" dirty="0"/>
            <a:t>Tumor outside kidney but inside fascia, or one nodal met </a:t>
          </a:r>
        </a:p>
      </dgm:t>
    </dgm:pt>
    <dgm:pt modelId="{3AB1EA85-EA09-4DFC-8210-BDF388A26153}" type="parTrans" cxnId="{4CA6F167-8078-49AD-A161-65C846DF5EE9}">
      <dgm:prSet/>
      <dgm:spPr/>
      <dgm:t>
        <a:bodyPr/>
        <a:lstStyle/>
        <a:p>
          <a:endParaRPr lang="en-US"/>
        </a:p>
      </dgm:t>
    </dgm:pt>
    <dgm:pt modelId="{BB9E0AA6-E93F-4FA4-9106-79ECA4978CB9}" type="sibTrans" cxnId="{4CA6F167-8078-49AD-A161-65C846DF5EE9}">
      <dgm:prSet/>
      <dgm:spPr/>
      <dgm:t>
        <a:bodyPr/>
        <a:lstStyle/>
        <a:p>
          <a:endParaRPr lang="en-US"/>
        </a:p>
      </dgm:t>
    </dgm:pt>
    <dgm:pt modelId="{EF0865BE-A5E6-4038-A405-807DBAFE05E6}">
      <dgm:prSet phldrT="[Text]" custT="1"/>
      <dgm:spPr/>
      <dgm:t>
        <a:bodyPr/>
        <a:lstStyle/>
        <a:p>
          <a:r>
            <a:rPr lang="en-US" sz="2000" b="1" dirty="0"/>
            <a:t>Stage II: </a:t>
          </a:r>
          <a:r>
            <a:rPr lang="en-US" sz="2000" dirty="0"/>
            <a:t>Tumor &gt; 7cm and confined to kidney</a:t>
          </a:r>
        </a:p>
      </dgm:t>
    </dgm:pt>
    <dgm:pt modelId="{9678931A-502D-4495-B028-7E48C12BA8F6}" type="parTrans" cxnId="{866A4C30-E594-4F48-AE9C-93F02590EE81}">
      <dgm:prSet/>
      <dgm:spPr/>
      <dgm:t>
        <a:bodyPr/>
        <a:lstStyle/>
        <a:p>
          <a:endParaRPr lang="en-US"/>
        </a:p>
      </dgm:t>
    </dgm:pt>
    <dgm:pt modelId="{4814EA68-F64E-4052-B560-26A38A33FCB5}" type="sibTrans" cxnId="{866A4C30-E594-4F48-AE9C-93F02590EE81}">
      <dgm:prSet/>
      <dgm:spPr/>
      <dgm:t>
        <a:bodyPr/>
        <a:lstStyle/>
        <a:p>
          <a:endParaRPr lang="en-US"/>
        </a:p>
      </dgm:t>
    </dgm:pt>
    <dgm:pt modelId="{1C36D01B-FC35-4DEF-B955-0D6FFB496642}">
      <dgm:prSet custT="1"/>
      <dgm:spPr/>
      <dgm:t>
        <a:bodyPr/>
        <a:lstStyle/>
        <a:p>
          <a:r>
            <a:rPr lang="en-US" sz="2000" b="1" dirty="0"/>
            <a:t>Stage I: </a:t>
          </a:r>
          <a:r>
            <a:rPr lang="en-US" sz="2000" dirty="0"/>
            <a:t>Tumor &lt;7cm and confined to kidney</a:t>
          </a:r>
        </a:p>
      </dgm:t>
    </dgm:pt>
    <dgm:pt modelId="{4D817333-7007-4D36-BC5B-61763398B7CC}" type="parTrans" cxnId="{0503C6D6-D032-466F-A043-ABFC172F0AE2}">
      <dgm:prSet/>
      <dgm:spPr/>
      <dgm:t>
        <a:bodyPr/>
        <a:lstStyle/>
        <a:p>
          <a:endParaRPr lang="en-US"/>
        </a:p>
      </dgm:t>
    </dgm:pt>
    <dgm:pt modelId="{CABCAA4F-7270-420E-AC6C-19B26C888085}" type="sibTrans" cxnId="{0503C6D6-D032-466F-A043-ABFC172F0AE2}">
      <dgm:prSet/>
      <dgm:spPr/>
      <dgm:t>
        <a:bodyPr/>
        <a:lstStyle/>
        <a:p>
          <a:endParaRPr lang="en-US"/>
        </a:p>
      </dgm:t>
    </dgm:pt>
    <dgm:pt modelId="{3121B224-8911-420A-8F49-4FC1C6D4A425}" type="pres">
      <dgm:prSet presAssocID="{ED3A83C1-BF94-4A9B-A362-1968DA31D662}" presName="Name0" presStyleCnt="0">
        <dgm:presLayoutVars>
          <dgm:dir/>
          <dgm:animLvl val="lvl"/>
          <dgm:resizeHandles val="exact"/>
        </dgm:presLayoutVars>
      </dgm:prSet>
      <dgm:spPr/>
    </dgm:pt>
    <dgm:pt modelId="{526E7582-771F-4AA2-958C-D372B223EE45}" type="pres">
      <dgm:prSet presAssocID="{466A7764-E1EA-4F2D-BAD6-143C8766252F}" presName="Name8" presStyleCnt="0"/>
      <dgm:spPr/>
    </dgm:pt>
    <dgm:pt modelId="{C042A720-700E-4E9C-A0FB-D38D64C3267F}" type="pres">
      <dgm:prSet presAssocID="{466A7764-E1EA-4F2D-BAD6-143C8766252F}" presName="level" presStyleLbl="node1" presStyleIdx="0" presStyleCnt="4" custScaleX="98325">
        <dgm:presLayoutVars>
          <dgm:chMax val="1"/>
          <dgm:bulletEnabled val="1"/>
        </dgm:presLayoutVars>
      </dgm:prSet>
      <dgm:spPr/>
    </dgm:pt>
    <dgm:pt modelId="{6E84D4F1-E0D6-4894-BA8A-941D37BF90AB}" type="pres">
      <dgm:prSet presAssocID="{466A7764-E1EA-4F2D-BAD6-143C8766252F}" presName="levelTx" presStyleLbl="revTx" presStyleIdx="0" presStyleCnt="0">
        <dgm:presLayoutVars>
          <dgm:chMax val="1"/>
          <dgm:bulletEnabled val="1"/>
        </dgm:presLayoutVars>
      </dgm:prSet>
      <dgm:spPr/>
    </dgm:pt>
    <dgm:pt modelId="{93DA6CD6-4CC0-4B4D-ACCA-E1C3A21E57D4}" type="pres">
      <dgm:prSet presAssocID="{62D05607-2B4A-4FF6-A908-0FFFEF4FCC90}" presName="Name8" presStyleCnt="0"/>
      <dgm:spPr/>
    </dgm:pt>
    <dgm:pt modelId="{ED6A24F6-77D4-4CA0-8719-74328E357453}" type="pres">
      <dgm:prSet presAssocID="{62D05607-2B4A-4FF6-A908-0FFFEF4FCC90}" presName="level" presStyleLbl="node1" presStyleIdx="1" presStyleCnt="4" custScaleY="52139">
        <dgm:presLayoutVars>
          <dgm:chMax val="1"/>
          <dgm:bulletEnabled val="1"/>
        </dgm:presLayoutVars>
      </dgm:prSet>
      <dgm:spPr/>
    </dgm:pt>
    <dgm:pt modelId="{F949C8DB-211F-47F5-B052-61AA73FFC087}" type="pres">
      <dgm:prSet presAssocID="{62D05607-2B4A-4FF6-A908-0FFFEF4FCC90}" presName="levelTx" presStyleLbl="revTx" presStyleIdx="0" presStyleCnt="0">
        <dgm:presLayoutVars>
          <dgm:chMax val="1"/>
          <dgm:bulletEnabled val="1"/>
        </dgm:presLayoutVars>
      </dgm:prSet>
      <dgm:spPr/>
    </dgm:pt>
    <dgm:pt modelId="{D7968F94-E917-4BBC-8B13-6C296FBA6248}" type="pres">
      <dgm:prSet presAssocID="{EF0865BE-A5E6-4038-A405-807DBAFE05E6}" presName="Name8" presStyleCnt="0"/>
      <dgm:spPr/>
    </dgm:pt>
    <dgm:pt modelId="{27B972F5-65AA-42F2-AC01-39D49349CC73}" type="pres">
      <dgm:prSet presAssocID="{EF0865BE-A5E6-4038-A405-807DBAFE05E6}" presName="level" presStyleLbl="node1" presStyleIdx="2" presStyleCnt="4" custScaleY="45736">
        <dgm:presLayoutVars>
          <dgm:chMax val="1"/>
          <dgm:bulletEnabled val="1"/>
        </dgm:presLayoutVars>
      </dgm:prSet>
      <dgm:spPr/>
    </dgm:pt>
    <dgm:pt modelId="{1F3DE6DB-6D3F-4AA9-9CEC-189E0B7D7F7D}" type="pres">
      <dgm:prSet presAssocID="{EF0865BE-A5E6-4038-A405-807DBAFE05E6}" presName="levelTx" presStyleLbl="revTx" presStyleIdx="0" presStyleCnt="0">
        <dgm:presLayoutVars>
          <dgm:chMax val="1"/>
          <dgm:bulletEnabled val="1"/>
        </dgm:presLayoutVars>
      </dgm:prSet>
      <dgm:spPr/>
    </dgm:pt>
    <dgm:pt modelId="{24937303-2F97-476C-87E7-BEB002BA3B90}" type="pres">
      <dgm:prSet presAssocID="{1C36D01B-FC35-4DEF-B955-0D6FFB496642}" presName="Name8" presStyleCnt="0"/>
      <dgm:spPr/>
    </dgm:pt>
    <dgm:pt modelId="{1B439F0F-16B1-401C-85D1-8C6043249428}" type="pres">
      <dgm:prSet presAssocID="{1C36D01B-FC35-4DEF-B955-0D6FFB496642}" presName="level" presStyleLbl="node1" presStyleIdx="3" presStyleCnt="4" custScaleY="47201">
        <dgm:presLayoutVars>
          <dgm:chMax val="1"/>
          <dgm:bulletEnabled val="1"/>
        </dgm:presLayoutVars>
      </dgm:prSet>
      <dgm:spPr/>
    </dgm:pt>
    <dgm:pt modelId="{360D270B-8358-4DB7-8A9C-0C5D3B2C0C59}" type="pres">
      <dgm:prSet presAssocID="{1C36D01B-FC35-4DEF-B955-0D6FFB496642}" presName="levelTx" presStyleLbl="revTx" presStyleIdx="0" presStyleCnt="0">
        <dgm:presLayoutVars>
          <dgm:chMax val="1"/>
          <dgm:bulletEnabled val="1"/>
        </dgm:presLayoutVars>
      </dgm:prSet>
      <dgm:spPr/>
    </dgm:pt>
  </dgm:ptLst>
  <dgm:cxnLst>
    <dgm:cxn modelId="{6E534B14-B0F2-4A14-AE03-C0BCBA58C30B}" type="presOf" srcId="{1C36D01B-FC35-4DEF-B955-0D6FFB496642}" destId="{1B439F0F-16B1-401C-85D1-8C6043249428}" srcOrd="0" destOrd="0" presId="urn:microsoft.com/office/officeart/2005/8/layout/pyramid1"/>
    <dgm:cxn modelId="{61F8C62C-AFC1-473A-AF45-9E450BCE6286}" type="presOf" srcId="{EF0865BE-A5E6-4038-A405-807DBAFE05E6}" destId="{27B972F5-65AA-42F2-AC01-39D49349CC73}" srcOrd="0" destOrd="0" presId="urn:microsoft.com/office/officeart/2005/8/layout/pyramid1"/>
    <dgm:cxn modelId="{866A4C30-E594-4F48-AE9C-93F02590EE81}" srcId="{ED3A83C1-BF94-4A9B-A362-1968DA31D662}" destId="{EF0865BE-A5E6-4038-A405-807DBAFE05E6}" srcOrd="2" destOrd="0" parTransId="{9678931A-502D-4495-B028-7E48C12BA8F6}" sibTransId="{4814EA68-F64E-4052-B560-26A38A33FCB5}"/>
    <dgm:cxn modelId="{4CA6F167-8078-49AD-A161-65C846DF5EE9}" srcId="{ED3A83C1-BF94-4A9B-A362-1968DA31D662}" destId="{62D05607-2B4A-4FF6-A908-0FFFEF4FCC90}" srcOrd="1" destOrd="0" parTransId="{3AB1EA85-EA09-4DFC-8210-BDF388A26153}" sibTransId="{BB9E0AA6-E93F-4FA4-9106-79ECA4978CB9}"/>
    <dgm:cxn modelId="{D6C6D369-5B78-4BA8-98B2-3F68D0A0836A}" type="presOf" srcId="{466A7764-E1EA-4F2D-BAD6-143C8766252F}" destId="{6E84D4F1-E0D6-4894-BA8A-941D37BF90AB}" srcOrd="1" destOrd="0" presId="urn:microsoft.com/office/officeart/2005/8/layout/pyramid1"/>
    <dgm:cxn modelId="{8A41807E-F746-44BD-9621-60A3E0900B0B}" type="presOf" srcId="{1C36D01B-FC35-4DEF-B955-0D6FFB496642}" destId="{360D270B-8358-4DB7-8A9C-0C5D3B2C0C59}" srcOrd="1" destOrd="0" presId="urn:microsoft.com/office/officeart/2005/8/layout/pyramid1"/>
    <dgm:cxn modelId="{B352337F-36E7-41B5-9078-B93D008F11F1}" type="presOf" srcId="{EF0865BE-A5E6-4038-A405-807DBAFE05E6}" destId="{1F3DE6DB-6D3F-4AA9-9CEC-189E0B7D7F7D}" srcOrd="1" destOrd="0" presId="urn:microsoft.com/office/officeart/2005/8/layout/pyramid1"/>
    <dgm:cxn modelId="{6FCE4896-AEE2-44AA-86DD-39756011B964}" type="presOf" srcId="{ED3A83C1-BF94-4A9B-A362-1968DA31D662}" destId="{3121B224-8911-420A-8F49-4FC1C6D4A425}" srcOrd="0" destOrd="0" presId="urn:microsoft.com/office/officeart/2005/8/layout/pyramid1"/>
    <dgm:cxn modelId="{11AB7FC1-5A8C-414A-A55F-699596F955AF}" srcId="{ED3A83C1-BF94-4A9B-A362-1968DA31D662}" destId="{466A7764-E1EA-4F2D-BAD6-143C8766252F}" srcOrd="0" destOrd="0" parTransId="{69282254-4236-4942-805C-BB90BB08103C}" sibTransId="{FBE18074-7C65-4D9F-AA78-D23F4CFC9AC9}"/>
    <dgm:cxn modelId="{BC79A0C9-8D4B-4E8E-846B-0247FE6FA646}" type="presOf" srcId="{62D05607-2B4A-4FF6-A908-0FFFEF4FCC90}" destId="{F949C8DB-211F-47F5-B052-61AA73FFC087}" srcOrd="1" destOrd="0" presId="urn:microsoft.com/office/officeart/2005/8/layout/pyramid1"/>
    <dgm:cxn modelId="{8C913FD2-2EE8-4666-9100-631778E5DE1B}" type="presOf" srcId="{466A7764-E1EA-4F2D-BAD6-143C8766252F}" destId="{C042A720-700E-4E9C-A0FB-D38D64C3267F}" srcOrd="0" destOrd="0" presId="urn:microsoft.com/office/officeart/2005/8/layout/pyramid1"/>
    <dgm:cxn modelId="{0503C6D6-D032-466F-A043-ABFC172F0AE2}" srcId="{ED3A83C1-BF94-4A9B-A362-1968DA31D662}" destId="{1C36D01B-FC35-4DEF-B955-0D6FFB496642}" srcOrd="3" destOrd="0" parTransId="{4D817333-7007-4D36-BC5B-61763398B7CC}" sibTransId="{CABCAA4F-7270-420E-AC6C-19B26C888085}"/>
    <dgm:cxn modelId="{1669AAF3-3A33-410C-B617-92C584669EBD}" type="presOf" srcId="{62D05607-2B4A-4FF6-A908-0FFFEF4FCC90}" destId="{ED6A24F6-77D4-4CA0-8719-74328E357453}" srcOrd="0" destOrd="0" presId="urn:microsoft.com/office/officeart/2005/8/layout/pyramid1"/>
    <dgm:cxn modelId="{ED7C0F72-8AAD-4863-A0DB-145C65246E2F}" type="presParOf" srcId="{3121B224-8911-420A-8F49-4FC1C6D4A425}" destId="{526E7582-771F-4AA2-958C-D372B223EE45}" srcOrd="0" destOrd="0" presId="urn:microsoft.com/office/officeart/2005/8/layout/pyramid1"/>
    <dgm:cxn modelId="{C741AF2C-6605-41FB-85C6-54455AF39EF6}" type="presParOf" srcId="{526E7582-771F-4AA2-958C-D372B223EE45}" destId="{C042A720-700E-4E9C-A0FB-D38D64C3267F}" srcOrd="0" destOrd="0" presId="urn:microsoft.com/office/officeart/2005/8/layout/pyramid1"/>
    <dgm:cxn modelId="{DE286377-053C-4FF0-A670-126CB33EBC74}" type="presParOf" srcId="{526E7582-771F-4AA2-958C-D372B223EE45}" destId="{6E84D4F1-E0D6-4894-BA8A-941D37BF90AB}" srcOrd="1" destOrd="0" presId="urn:microsoft.com/office/officeart/2005/8/layout/pyramid1"/>
    <dgm:cxn modelId="{F810E2EA-45B7-4483-BDA7-F032005C8C31}" type="presParOf" srcId="{3121B224-8911-420A-8F49-4FC1C6D4A425}" destId="{93DA6CD6-4CC0-4B4D-ACCA-E1C3A21E57D4}" srcOrd="1" destOrd="0" presId="urn:microsoft.com/office/officeart/2005/8/layout/pyramid1"/>
    <dgm:cxn modelId="{CE4CFECF-6178-491F-AC1F-48CAF3BDF11B}" type="presParOf" srcId="{93DA6CD6-4CC0-4B4D-ACCA-E1C3A21E57D4}" destId="{ED6A24F6-77D4-4CA0-8719-74328E357453}" srcOrd="0" destOrd="0" presId="urn:microsoft.com/office/officeart/2005/8/layout/pyramid1"/>
    <dgm:cxn modelId="{D73B4142-E1F9-47A5-95D7-3A9F2FA5A1AD}" type="presParOf" srcId="{93DA6CD6-4CC0-4B4D-ACCA-E1C3A21E57D4}" destId="{F949C8DB-211F-47F5-B052-61AA73FFC087}" srcOrd="1" destOrd="0" presId="urn:microsoft.com/office/officeart/2005/8/layout/pyramid1"/>
    <dgm:cxn modelId="{8991E94C-18C9-42D0-A036-A1B7390F0E89}" type="presParOf" srcId="{3121B224-8911-420A-8F49-4FC1C6D4A425}" destId="{D7968F94-E917-4BBC-8B13-6C296FBA6248}" srcOrd="2" destOrd="0" presId="urn:microsoft.com/office/officeart/2005/8/layout/pyramid1"/>
    <dgm:cxn modelId="{60FBAF30-A60D-4DBF-8BA6-2800E50ED076}" type="presParOf" srcId="{D7968F94-E917-4BBC-8B13-6C296FBA6248}" destId="{27B972F5-65AA-42F2-AC01-39D49349CC73}" srcOrd="0" destOrd="0" presId="urn:microsoft.com/office/officeart/2005/8/layout/pyramid1"/>
    <dgm:cxn modelId="{22FBA0AF-33E7-495C-ACCB-65DE5226F386}" type="presParOf" srcId="{D7968F94-E917-4BBC-8B13-6C296FBA6248}" destId="{1F3DE6DB-6D3F-4AA9-9CEC-189E0B7D7F7D}" srcOrd="1" destOrd="0" presId="urn:microsoft.com/office/officeart/2005/8/layout/pyramid1"/>
    <dgm:cxn modelId="{DFAF351A-295E-4E39-9A13-C2F1EB9DD4BB}" type="presParOf" srcId="{3121B224-8911-420A-8F49-4FC1C6D4A425}" destId="{24937303-2F97-476C-87E7-BEB002BA3B90}" srcOrd="3" destOrd="0" presId="urn:microsoft.com/office/officeart/2005/8/layout/pyramid1"/>
    <dgm:cxn modelId="{9FF8F28C-6A47-4708-8B1A-2F20EA24CD52}" type="presParOf" srcId="{24937303-2F97-476C-87E7-BEB002BA3B90}" destId="{1B439F0F-16B1-401C-85D1-8C6043249428}" srcOrd="0" destOrd="0" presId="urn:microsoft.com/office/officeart/2005/8/layout/pyramid1"/>
    <dgm:cxn modelId="{98275AB1-02E4-4FF7-9425-EBF17C66B229}" type="presParOf" srcId="{24937303-2F97-476C-87E7-BEB002BA3B90}" destId="{360D270B-8358-4DB7-8A9C-0C5D3B2C0C5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DC3E7-CFB5-4C6C-846E-6740F8E5BF2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75B49CE5-A667-4E40-B8CA-44F4D5E3B7F7}">
      <dgm:prSet phldrT="[Text]"/>
      <dgm:spPr>
        <a:solidFill>
          <a:schemeClr val="accent2"/>
        </a:solidFill>
      </dgm:spPr>
      <dgm:t>
        <a:bodyPr/>
        <a:lstStyle/>
        <a:p>
          <a:r>
            <a:rPr lang="en-US" dirty="0"/>
            <a:t>Baseline characteristics</a:t>
          </a:r>
        </a:p>
      </dgm:t>
    </dgm:pt>
    <dgm:pt modelId="{FC74ED52-2D16-4ADB-B25E-744C782EDE7F}" type="parTrans" cxnId="{F10E61D1-E091-495C-A8A7-8F8842F03D98}">
      <dgm:prSet/>
      <dgm:spPr/>
      <dgm:t>
        <a:bodyPr/>
        <a:lstStyle/>
        <a:p>
          <a:endParaRPr lang="en-US"/>
        </a:p>
      </dgm:t>
    </dgm:pt>
    <dgm:pt modelId="{50BB57FA-62D7-4809-A131-127511B7D5CF}" type="sibTrans" cxnId="{F10E61D1-E091-495C-A8A7-8F8842F03D98}">
      <dgm:prSet/>
      <dgm:spPr/>
      <dgm:t>
        <a:bodyPr/>
        <a:lstStyle/>
        <a:p>
          <a:endParaRPr lang="en-US"/>
        </a:p>
      </dgm:t>
    </dgm:pt>
    <dgm:pt modelId="{2A0B19CC-AA72-4F6B-A804-BC3108CE18E6}">
      <dgm:prSet phldrT="[Text]"/>
      <dgm:spPr>
        <a:solidFill>
          <a:schemeClr val="accent2">
            <a:alpha val="90000"/>
          </a:schemeClr>
        </a:solidFill>
      </dgm:spPr>
      <dgm:t>
        <a:bodyPr/>
        <a:lstStyle/>
        <a:p>
          <a:pPr>
            <a:buNone/>
          </a:pPr>
          <a:r>
            <a:rPr lang="en-US" dirty="0">
              <a:solidFill>
                <a:schemeClr val="tx2"/>
              </a:solidFill>
            </a:rPr>
            <a:t>More favorable risk scores</a:t>
          </a:r>
        </a:p>
      </dgm:t>
    </dgm:pt>
    <dgm:pt modelId="{E9C5BDAE-06CA-45D6-A81C-068CFE601FD0}" type="parTrans" cxnId="{64CF1D55-F328-4063-878E-EC223CF59A5F}">
      <dgm:prSet/>
      <dgm:spPr/>
      <dgm:t>
        <a:bodyPr/>
        <a:lstStyle/>
        <a:p>
          <a:endParaRPr lang="en-US"/>
        </a:p>
      </dgm:t>
    </dgm:pt>
    <dgm:pt modelId="{32C78DB1-6008-4110-9703-DF4E74308E75}" type="sibTrans" cxnId="{64CF1D55-F328-4063-878E-EC223CF59A5F}">
      <dgm:prSet/>
      <dgm:spPr/>
      <dgm:t>
        <a:bodyPr/>
        <a:lstStyle/>
        <a:p>
          <a:endParaRPr lang="en-US"/>
        </a:p>
      </dgm:t>
    </dgm:pt>
    <dgm:pt modelId="{DA5C23D2-DB1F-4589-961F-EFAA1A68AA32}">
      <dgm:prSet phldrT="[Text]"/>
      <dgm:spPr/>
      <dgm:t>
        <a:bodyPr/>
        <a:lstStyle/>
        <a:p>
          <a:r>
            <a:rPr lang="en-US" dirty="0"/>
            <a:t>Prior treatments</a:t>
          </a:r>
        </a:p>
      </dgm:t>
    </dgm:pt>
    <dgm:pt modelId="{E8038CF3-E412-44EE-BA22-7AE51AA5CBA4}" type="parTrans" cxnId="{731B4A4C-1480-4C38-8A03-9DE246BEF521}">
      <dgm:prSet/>
      <dgm:spPr/>
      <dgm:t>
        <a:bodyPr/>
        <a:lstStyle/>
        <a:p>
          <a:endParaRPr lang="en-US"/>
        </a:p>
      </dgm:t>
    </dgm:pt>
    <dgm:pt modelId="{9E65E70B-E2AC-4301-8D40-9A709CCE421C}" type="sibTrans" cxnId="{731B4A4C-1480-4C38-8A03-9DE246BEF521}">
      <dgm:prSet/>
      <dgm:spPr/>
      <dgm:t>
        <a:bodyPr/>
        <a:lstStyle/>
        <a:p>
          <a:endParaRPr lang="en-US"/>
        </a:p>
      </dgm:t>
    </dgm:pt>
    <dgm:pt modelId="{BA282E5D-F364-4A6D-82C0-BAEAC35DD64D}">
      <dgm:prSet phldrT="[Text]"/>
      <dgm:spPr/>
      <dgm:t>
        <a:bodyPr/>
        <a:lstStyle/>
        <a:p>
          <a:pPr>
            <a:buNone/>
          </a:pPr>
          <a:r>
            <a:rPr lang="en-US" dirty="0">
              <a:solidFill>
                <a:schemeClr val="tx2"/>
              </a:solidFill>
            </a:rPr>
            <a:t>More likely to use cytokines as first line</a:t>
          </a:r>
        </a:p>
      </dgm:t>
    </dgm:pt>
    <dgm:pt modelId="{A6350033-A394-44FB-9F15-AEB2F89B42E4}" type="parTrans" cxnId="{8CB111D4-6537-4332-B1D3-2F3AF7FBD9EE}">
      <dgm:prSet/>
      <dgm:spPr/>
      <dgm:t>
        <a:bodyPr/>
        <a:lstStyle/>
        <a:p>
          <a:endParaRPr lang="en-US"/>
        </a:p>
      </dgm:t>
    </dgm:pt>
    <dgm:pt modelId="{1DC9A922-517A-428A-B1AB-E7D3D3D05A9E}" type="sibTrans" cxnId="{8CB111D4-6537-4332-B1D3-2F3AF7FBD9EE}">
      <dgm:prSet/>
      <dgm:spPr/>
      <dgm:t>
        <a:bodyPr/>
        <a:lstStyle/>
        <a:p>
          <a:endParaRPr lang="en-US"/>
        </a:p>
      </dgm:t>
    </dgm:pt>
    <dgm:pt modelId="{77E87B4A-F6E1-40EA-BFC1-8B4BA21175DB}">
      <dgm:prSet phldrT="[Text]"/>
      <dgm:spPr/>
      <dgm:t>
        <a:bodyPr/>
        <a:lstStyle/>
        <a:p>
          <a:r>
            <a:rPr lang="en-US" dirty="0"/>
            <a:t>Adverse events</a:t>
          </a:r>
        </a:p>
      </dgm:t>
    </dgm:pt>
    <dgm:pt modelId="{53BDE2E0-ADDA-49DB-8F59-9C7ECA74D84B}" type="parTrans" cxnId="{E337E50C-254C-4212-9CEB-27A7EBB63D4E}">
      <dgm:prSet/>
      <dgm:spPr/>
      <dgm:t>
        <a:bodyPr/>
        <a:lstStyle/>
        <a:p>
          <a:endParaRPr lang="en-US"/>
        </a:p>
      </dgm:t>
    </dgm:pt>
    <dgm:pt modelId="{505D0870-5471-4DAA-88E7-2A6C4FBD30C0}" type="sibTrans" cxnId="{E337E50C-254C-4212-9CEB-27A7EBB63D4E}">
      <dgm:prSet/>
      <dgm:spPr/>
      <dgm:t>
        <a:bodyPr/>
        <a:lstStyle/>
        <a:p>
          <a:endParaRPr lang="en-US"/>
        </a:p>
      </dgm:t>
    </dgm:pt>
    <dgm:pt modelId="{BB74C106-8DED-4EC0-8FFE-69E6901FDCF5}">
      <dgm:prSet phldrT="[Text]"/>
      <dgm:spPr/>
      <dgm:t>
        <a:bodyPr/>
        <a:lstStyle/>
        <a:p>
          <a:pPr>
            <a:buNone/>
          </a:pPr>
          <a:r>
            <a:rPr lang="en-US" dirty="0">
              <a:solidFill>
                <a:schemeClr val="tx2"/>
              </a:solidFill>
            </a:rPr>
            <a:t>Genetics may increase risk of high-grade skin rash with sorafenib</a:t>
          </a:r>
        </a:p>
      </dgm:t>
    </dgm:pt>
    <dgm:pt modelId="{2431A318-E134-4BAF-B7BD-6FB5BE6D8DA0}" type="parTrans" cxnId="{228076F4-93CE-43DE-B359-91901676D65D}">
      <dgm:prSet/>
      <dgm:spPr/>
      <dgm:t>
        <a:bodyPr/>
        <a:lstStyle/>
        <a:p>
          <a:endParaRPr lang="en-US"/>
        </a:p>
      </dgm:t>
    </dgm:pt>
    <dgm:pt modelId="{9314DE11-AF15-454B-8004-B749AE0CC2F4}" type="sibTrans" cxnId="{228076F4-93CE-43DE-B359-91901676D65D}">
      <dgm:prSet/>
      <dgm:spPr/>
      <dgm:t>
        <a:bodyPr/>
        <a:lstStyle/>
        <a:p>
          <a:endParaRPr lang="en-US"/>
        </a:p>
      </dgm:t>
    </dgm:pt>
    <dgm:pt modelId="{F3AA1291-75A8-452A-A6E3-FCE3FB1B2945}">
      <dgm:prSet phldrT="[Text]"/>
      <dgm:spPr>
        <a:solidFill>
          <a:schemeClr val="accent2">
            <a:alpha val="90000"/>
          </a:schemeClr>
        </a:solidFill>
      </dgm:spPr>
      <dgm:t>
        <a:bodyPr/>
        <a:lstStyle/>
        <a:p>
          <a:pPr>
            <a:buNone/>
          </a:pPr>
          <a:r>
            <a:rPr lang="en-US" dirty="0">
              <a:solidFill>
                <a:schemeClr val="tx2"/>
              </a:solidFill>
            </a:rPr>
            <a:t>Better baseline functional status</a:t>
          </a:r>
        </a:p>
      </dgm:t>
    </dgm:pt>
    <dgm:pt modelId="{80DC0BB1-91C2-451F-8FFB-CD90943B4CE1}" type="parTrans" cxnId="{4327607A-C4A1-4C78-94AC-AB94BB54049C}">
      <dgm:prSet/>
      <dgm:spPr/>
      <dgm:t>
        <a:bodyPr/>
        <a:lstStyle/>
        <a:p>
          <a:endParaRPr lang="en-US"/>
        </a:p>
      </dgm:t>
    </dgm:pt>
    <dgm:pt modelId="{2E0FD1F3-FF1E-4A3A-89FB-C24DAB09052F}" type="sibTrans" cxnId="{4327607A-C4A1-4C78-94AC-AB94BB54049C}">
      <dgm:prSet/>
      <dgm:spPr/>
      <dgm:t>
        <a:bodyPr/>
        <a:lstStyle/>
        <a:p>
          <a:endParaRPr lang="en-US"/>
        </a:p>
      </dgm:t>
    </dgm:pt>
    <dgm:pt modelId="{10F511D8-5668-4EE0-B93C-AB840C088D7B}" type="pres">
      <dgm:prSet presAssocID="{B60DC3E7-CFB5-4C6C-846E-6740F8E5BF2E}" presName="Name0" presStyleCnt="0">
        <dgm:presLayoutVars>
          <dgm:dir/>
          <dgm:animLvl val="lvl"/>
          <dgm:resizeHandles val="exact"/>
        </dgm:presLayoutVars>
      </dgm:prSet>
      <dgm:spPr/>
    </dgm:pt>
    <dgm:pt modelId="{E938EC4D-ED62-44F1-A759-4C8BF1E96FC4}" type="pres">
      <dgm:prSet presAssocID="{75B49CE5-A667-4E40-B8CA-44F4D5E3B7F7}" presName="linNode" presStyleCnt="0"/>
      <dgm:spPr/>
    </dgm:pt>
    <dgm:pt modelId="{D39D50B4-B9F6-4C7A-AE8B-DA49CC107B92}" type="pres">
      <dgm:prSet presAssocID="{75B49CE5-A667-4E40-B8CA-44F4D5E3B7F7}" presName="parentText" presStyleLbl="node1" presStyleIdx="0" presStyleCnt="3">
        <dgm:presLayoutVars>
          <dgm:chMax val="1"/>
          <dgm:bulletEnabled val="1"/>
        </dgm:presLayoutVars>
      </dgm:prSet>
      <dgm:spPr/>
    </dgm:pt>
    <dgm:pt modelId="{722380BA-E147-4A2F-B9A8-38A886EB8F6F}" type="pres">
      <dgm:prSet presAssocID="{75B49CE5-A667-4E40-B8CA-44F4D5E3B7F7}" presName="descendantText" presStyleLbl="alignAccFollowNode1" presStyleIdx="0" presStyleCnt="3">
        <dgm:presLayoutVars>
          <dgm:bulletEnabled val="1"/>
        </dgm:presLayoutVars>
      </dgm:prSet>
      <dgm:spPr/>
    </dgm:pt>
    <dgm:pt modelId="{AC28DC28-5C5B-4148-BF39-A08155543F3F}" type="pres">
      <dgm:prSet presAssocID="{50BB57FA-62D7-4809-A131-127511B7D5CF}" presName="sp" presStyleCnt="0"/>
      <dgm:spPr/>
    </dgm:pt>
    <dgm:pt modelId="{FBBB8C27-6757-4F9F-8CA5-94622CFA1AD5}" type="pres">
      <dgm:prSet presAssocID="{DA5C23D2-DB1F-4589-961F-EFAA1A68AA32}" presName="linNode" presStyleCnt="0"/>
      <dgm:spPr/>
    </dgm:pt>
    <dgm:pt modelId="{771E3E51-7545-4DBA-8045-CE858D5426EF}" type="pres">
      <dgm:prSet presAssocID="{DA5C23D2-DB1F-4589-961F-EFAA1A68AA32}" presName="parentText" presStyleLbl="node1" presStyleIdx="1" presStyleCnt="3">
        <dgm:presLayoutVars>
          <dgm:chMax val="1"/>
          <dgm:bulletEnabled val="1"/>
        </dgm:presLayoutVars>
      </dgm:prSet>
      <dgm:spPr/>
    </dgm:pt>
    <dgm:pt modelId="{C0950B3F-BA73-40C8-98B3-C8E3D16C9297}" type="pres">
      <dgm:prSet presAssocID="{DA5C23D2-DB1F-4589-961F-EFAA1A68AA32}" presName="descendantText" presStyleLbl="alignAccFollowNode1" presStyleIdx="1" presStyleCnt="3">
        <dgm:presLayoutVars>
          <dgm:bulletEnabled val="1"/>
        </dgm:presLayoutVars>
      </dgm:prSet>
      <dgm:spPr/>
    </dgm:pt>
    <dgm:pt modelId="{D6E1DAA4-6831-4B1B-A44F-36487E3A38E0}" type="pres">
      <dgm:prSet presAssocID="{9E65E70B-E2AC-4301-8D40-9A709CCE421C}" presName="sp" presStyleCnt="0"/>
      <dgm:spPr/>
    </dgm:pt>
    <dgm:pt modelId="{E88B557E-A16A-4E6A-AD44-C9F933F97A0C}" type="pres">
      <dgm:prSet presAssocID="{77E87B4A-F6E1-40EA-BFC1-8B4BA21175DB}" presName="linNode" presStyleCnt="0"/>
      <dgm:spPr/>
    </dgm:pt>
    <dgm:pt modelId="{36087A00-6AE9-4124-AB9C-71E49090853C}" type="pres">
      <dgm:prSet presAssocID="{77E87B4A-F6E1-40EA-BFC1-8B4BA21175DB}" presName="parentText" presStyleLbl="node1" presStyleIdx="2" presStyleCnt="3">
        <dgm:presLayoutVars>
          <dgm:chMax val="1"/>
          <dgm:bulletEnabled val="1"/>
        </dgm:presLayoutVars>
      </dgm:prSet>
      <dgm:spPr/>
    </dgm:pt>
    <dgm:pt modelId="{6B2AD819-8A0B-4ADF-8C64-6457420EF89A}" type="pres">
      <dgm:prSet presAssocID="{77E87B4A-F6E1-40EA-BFC1-8B4BA21175DB}" presName="descendantText" presStyleLbl="alignAccFollowNode1" presStyleIdx="2" presStyleCnt="3">
        <dgm:presLayoutVars>
          <dgm:bulletEnabled val="1"/>
        </dgm:presLayoutVars>
      </dgm:prSet>
      <dgm:spPr/>
    </dgm:pt>
  </dgm:ptLst>
  <dgm:cxnLst>
    <dgm:cxn modelId="{E337E50C-254C-4212-9CEB-27A7EBB63D4E}" srcId="{B60DC3E7-CFB5-4C6C-846E-6740F8E5BF2E}" destId="{77E87B4A-F6E1-40EA-BFC1-8B4BA21175DB}" srcOrd="2" destOrd="0" parTransId="{53BDE2E0-ADDA-49DB-8F59-9C7ECA74D84B}" sibTransId="{505D0870-5471-4DAA-88E7-2A6C4FBD30C0}"/>
    <dgm:cxn modelId="{5D3FA317-62C1-4656-BB7F-F6CCF19D6654}" type="presOf" srcId="{2A0B19CC-AA72-4F6B-A804-BC3108CE18E6}" destId="{722380BA-E147-4A2F-B9A8-38A886EB8F6F}" srcOrd="0" destOrd="0" presId="urn:microsoft.com/office/officeart/2005/8/layout/vList5"/>
    <dgm:cxn modelId="{69F90263-2E6C-4F17-A74F-69005E4C19A8}" type="presOf" srcId="{75B49CE5-A667-4E40-B8CA-44F4D5E3B7F7}" destId="{D39D50B4-B9F6-4C7A-AE8B-DA49CC107B92}" srcOrd="0" destOrd="0" presId="urn:microsoft.com/office/officeart/2005/8/layout/vList5"/>
    <dgm:cxn modelId="{731B4A4C-1480-4C38-8A03-9DE246BEF521}" srcId="{B60DC3E7-CFB5-4C6C-846E-6740F8E5BF2E}" destId="{DA5C23D2-DB1F-4589-961F-EFAA1A68AA32}" srcOrd="1" destOrd="0" parTransId="{E8038CF3-E412-44EE-BA22-7AE51AA5CBA4}" sibTransId="{9E65E70B-E2AC-4301-8D40-9A709CCE421C}"/>
    <dgm:cxn modelId="{64CF1D55-F328-4063-878E-EC223CF59A5F}" srcId="{75B49CE5-A667-4E40-B8CA-44F4D5E3B7F7}" destId="{2A0B19CC-AA72-4F6B-A804-BC3108CE18E6}" srcOrd="0" destOrd="0" parTransId="{E9C5BDAE-06CA-45D6-A81C-068CFE601FD0}" sibTransId="{32C78DB1-6008-4110-9703-DF4E74308E75}"/>
    <dgm:cxn modelId="{4327607A-C4A1-4C78-94AC-AB94BB54049C}" srcId="{75B49CE5-A667-4E40-B8CA-44F4D5E3B7F7}" destId="{F3AA1291-75A8-452A-A6E3-FCE3FB1B2945}" srcOrd="1" destOrd="0" parTransId="{80DC0BB1-91C2-451F-8FFB-CD90943B4CE1}" sibTransId="{2E0FD1F3-FF1E-4A3A-89FB-C24DAB09052F}"/>
    <dgm:cxn modelId="{94F3E3A8-D108-4610-A216-E7097596E624}" type="presOf" srcId="{BB74C106-8DED-4EC0-8FFE-69E6901FDCF5}" destId="{6B2AD819-8A0B-4ADF-8C64-6457420EF89A}" srcOrd="0" destOrd="0" presId="urn:microsoft.com/office/officeart/2005/8/layout/vList5"/>
    <dgm:cxn modelId="{94913EB4-7130-4A26-BD58-FF1C28BFFA64}" type="presOf" srcId="{B60DC3E7-CFB5-4C6C-846E-6740F8E5BF2E}" destId="{10F511D8-5668-4EE0-B93C-AB840C088D7B}" srcOrd="0" destOrd="0" presId="urn:microsoft.com/office/officeart/2005/8/layout/vList5"/>
    <dgm:cxn modelId="{8A6894C6-C988-4190-BB59-0F72DD1C2DFD}" type="presOf" srcId="{BA282E5D-F364-4A6D-82C0-BAEAC35DD64D}" destId="{C0950B3F-BA73-40C8-98B3-C8E3D16C9297}" srcOrd="0" destOrd="0" presId="urn:microsoft.com/office/officeart/2005/8/layout/vList5"/>
    <dgm:cxn modelId="{F10E61D1-E091-495C-A8A7-8F8842F03D98}" srcId="{B60DC3E7-CFB5-4C6C-846E-6740F8E5BF2E}" destId="{75B49CE5-A667-4E40-B8CA-44F4D5E3B7F7}" srcOrd="0" destOrd="0" parTransId="{FC74ED52-2D16-4ADB-B25E-744C782EDE7F}" sibTransId="{50BB57FA-62D7-4809-A131-127511B7D5CF}"/>
    <dgm:cxn modelId="{67B2FAD1-2453-4CEB-8B69-EBBEB4B21E4F}" type="presOf" srcId="{DA5C23D2-DB1F-4589-961F-EFAA1A68AA32}" destId="{771E3E51-7545-4DBA-8045-CE858D5426EF}" srcOrd="0" destOrd="0" presId="urn:microsoft.com/office/officeart/2005/8/layout/vList5"/>
    <dgm:cxn modelId="{8CB111D4-6537-4332-B1D3-2F3AF7FBD9EE}" srcId="{DA5C23D2-DB1F-4589-961F-EFAA1A68AA32}" destId="{BA282E5D-F364-4A6D-82C0-BAEAC35DD64D}" srcOrd="0" destOrd="0" parTransId="{A6350033-A394-44FB-9F15-AEB2F89B42E4}" sibTransId="{1DC9A922-517A-428A-B1AB-E7D3D3D05A9E}"/>
    <dgm:cxn modelId="{131988ED-5BCB-41BE-BB70-A94579E10923}" type="presOf" srcId="{F3AA1291-75A8-452A-A6E3-FCE3FB1B2945}" destId="{722380BA-E147-4A2F-B9A8-38A886EB8F6F}" srcOrd="0" destOrd="1" presId="urn:microsoft.com/office/officeart/2005/8/layout/vList5"/>
    <dgm:cxn modelId="{36C1CBF0-DAA8-49E6-9657-A65B443D3B82}" type="presOf" srcId="{77E87B4A-F6E1-40EA-BFC1-8B4BA21175DB}" destId="{36087A00-6AE9-4124-AB9C-71E49090853C}" srcOrd="0" destOrd="0" presId="urn:microsoft.com/office/officeart/2005/8/layout/vList5"/>
    <dgm:cxn modelId="{228076F4-93CE-43DE-B359-91901676D65D}" srcId="{77E87B4A-F6E1-40EA-BFC1-8B4BA21175DB}" destId="{BB74C106-8DED-4EC0-8FFE-69E6901FDCF5}" srcOrd="0" destOrd="0" parTransId="{2431A318-E134-4BAF-B7BD-6FB5BE6D8DA0}" sibTransId="{9314DE11-AF15-454B-8004-B749AE0CC2F4}"/>
    <dgm:cxn modelId="{6A2E0598-4EE3-4BF1-90EC-FF1C1D46A5FC}" type="presParOf" srcId="{10F511D8-5668-4EE0-B93C-AB840C088D7B}" destId="{E938EC4D-ED62-44F1-A759-4C8BF1E96FC4}" srcOrd="0" destOrd="0" presId="urn:microsoft.com/office/officeart/2005/8/layout/vList5"/>
    <dgm:cxn modelId="{81E7EF8A-13C9-47C6-B14C-BEB576230913}" type="presParOf" srcId="{E938EC4D-ED62-44F1-A759-4C8BF1E96FC4}" destId="{D39D50B4-B9F6-4C7A-AE8B-DA49CC107B92}" srcOrd="0" destOrd="0" presId="urn:microsoft.com/office/officeart/2005/8/layout/vList5"/>
    <dgm:cxn modelId="{D29E8D34-4015-4C58-A081-5D361FE88FC7}" type="presParOf" srcId="{E938EC4D-ED62-44F1-A759-4C8BF1E96FC4}" destId="{722380BA-E147-4A2F-B9A8-38A886EB8F6F}" srcOrd="1" destOrd="0" presId="urn:microsoft.com/office/officeart/2005/8/layout/vList5"/>
    <dgm:cxn modelId="{920CA9C2-CF95-4C4B-804C-27869EC7807B}" type="presParOf" srcId="{10F511D8-5668-4EE0-B93C-AB840C088D7B}" destId="{AC28DC28-5C5B-4148-BF39-A08155543F3F}" srcOrd="1" destOrd="0" presId="urn:microsoft.com/office/officeart/2005/8/layout/vList5"/>
    <dgm:cxn modelId="{130A9917-FE71-45DD-BA34-CB178D085E00}" type="presParOf" srcId="{10F511D8-5668-4EE0-B93C-AB840C088D7B}" destId="{FBBB8C27-6757-4F9F-8CA5-94622CFA1AD5}" srcOrd="2" destOrd="0" presId="urn:microsoft.com/office/officeart/2005/8/layout/vList5"/>
    <dgm:cxn modelId="{8ACD2B62-7983-4F1C-B832-DC98EE26FE23}" type="presParOf" srcId="{FBBB8C27-6757-4F9F-8CA5-94622CFA1AD5}" destId="{771E3E51-7545-4DBA-8045-CE858D5426EF}" srcOrd="0" destOrd="0" presId="urn:microsoft.com/office/officeart/2005/8/layout/vList5"/>
    <dgm:cxn modelId="{DBCEC091-9705-4B28-BEF8-89BB9762E827}" type="presParOf" srcId="{FBBB8C27-6757-4F9F-8CA5-94622CFA1AD5}" destId="{C0950B3F-BA73-40C8-98B3-C8E3D16C9297}" srcOrd="1" destOrd="0" presId="urn:microsoft.com/office/officeart/2005/8/layout/vList5"/>
    <dgm:cxn modelId="{B03F2D41-46FA-44D1-AF6F-6A85D5A27CC9}" type="presParOf" srcId="{10F511D8-5668-4EE0-B93C-AB840C088D7B}" destId="{D6E1DAA4-6831-4B1B-A44F-36487E3A38E0}" srcOrd="3" destOrd="0" presId="urn:microsoft.com/office/officeart/2005/8/layout/vList5"/>
    <dgm:cxn modelId="{0A943616-B546-47BA-98E2-586650BBD093}" type="presParOf" srcId="{10F511D8-5668-4EE0-B93C-AB840C088D7B}" destId="{E88B557E-A16A-4E6A-AD44-C9F933F97A0C}" srcOrd="4" destOrd="0" presId="urn:microsoft.com/office/officeart/2005/8/layout/vList5"/>
    <dgm:cxn modelId="{A967B88C-A767-44DE-9683-C5705229C2E6}" type="presParOf" srcId="{E88B557E-A16A-4E6A-AD44-C9F933F97A0C}" destId="{36087A00-6AE9-4124-AB9C-71E49090853C}" srcOrd="0" destOrd="0" presId="urn:microsoft.com/office/officeart/2005/8/layout/vList5"/>
    <dgm:cxn modelId="{A8030BA1-A588-482D-97D7-5F00CA25ADA9}" type="presParOf" srcId="{E88B557E-A16A-4E6A-AD44-C9F933F97A0C}" destId="{6B2AD819-8A0B-4ADF-8C64-6457420EF8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167257-23AA-4AF7-9426-26E7655A100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0BA4DCF-7A21-46AF-9F06-2ACD1A31CDDA}">
      <dgm:prSet phldrT="[Text]"/>
      <dgm:spPr/>
      <dgm:t>
        <a:bodyPr/>
        <a:lstStyle/>
        <a:p>
          <a:r>
            <a:rPr lang="en-US" dirty="0"/>
            <a:t>Primary endpoint</a:t>
          </a:r>
        </a:p>
      </dgm:t>
    </dgm:pt>
    <dgm:pt modelId="{743ADB94-E738-4C65-984B-E14C65403BCF}" type="parTrans" cxnId="{CD38F2CE-F0A6-49C2-95A5-8A1EF010FE8B}">
      <dgm:prSet/>
      <dgm:spPr/>
      <dgm:t>
        <a:bodyPr/>
        <a:lstStyle/>
        <a:p>
          <a:endParaRPr lang="en-US"/>
        </a:p>
      </dgm:t>
    </dgm:pt>
    <dgm:pt modelId="{23439D98-E3FC-40BB-9B83-69137D9F2B2D}" type="sibTrans" cxnId="{CD38F2CE-F0A6-49C2-95A5-8A1EF010FE8B}">
      <dgm:prSet/>
      <dgm:spPr/>
      <dgm:t>
        <a:bodyPr/>
        <a:lstStyle/>
        <a:p>
          <a:endParaRPr lang="en-US"/>
        </a:p>
      </dgm:t>
    </dgm:pt>
    <dgm:pt modelId="{152000C6-E5BF-48C5-A944-B527C2E4C631}">
      <dgm:prSet phldrT="[Text]"/>
      <dgm:spPr/>
      <dgm:t>
        <a:bodyPr/>
        <a:lstStyle/>
        <a:p>
          <a:pPr>
            <a:buNone/>
          </a:pPr>
          <a:r>
            <a:rPr lang="en-US" dirty="0">
              <a:solidFill>
                <a:schemeClr val="bg1"/>
              </a:solidFill>
            </a:rPr>
            <a:t>Overall survival, 26 month minimum follow up</a:t>
          </a:r>
        </a:p>
      </dgm:t>
    </dgm:pt>
    <dgm:pt modelId="{CC937B42-0225-46E4-B460-592DBA45487F}" type="parTrans" cxnId="{7D9ECD34-E8B8-4152-B911-9BE63F5788D7}">
      <dgm:prSet/>
      <dgm:spPr/>
      <dgm:t>
        <a:bodyPr/>
        <a:lstStyle/>
        <a:p>
          <a:endParaRPr lang="en-US"/>
        </a:p>
      </dgm:t>
    </dgm:pt>
    <dgm:pt modelId="{07375BE4-63E2-493D-ACB5-BB8A5425A200}" type="sibTrans" cxnId="{7D9ECD34-E8B8-4152-B911-9BE63F5788D7}">
      <dgm:prSet/>
      <dgm:spPr/>
      <dgm:t>
        <a:bodyPr/>
        <a:lstStyle/>
        <a:p>
          <a:endParaRPr lang="en-US"/>
        </a:p>
      </dgm:t>
    </dgm:pt>
    <dgm:pt modelId="{9A69C63F-9193-446E-A8BA-30DE0A8BD33D}">
      <dgm:prSet phldrT="[Text]"/>
      <dgm:spPr/>
      <dgm:t>
        <a:bodyPr/>
        <a:lstStyle/>
        <a:p>
          <a:r>
            <a:rPr lang="en-US" dirty="0"/>
            <a:t>Secondary endpoints</a:t>
          </a:r>
        </a:p>
      </dgm:t>
    </dgm:pt>
    <dgm:pt modelId="{8074A7E2-AEFC-4B5F-9818-BF9635B6DBD2}" type="parTrans" cxnId="{A17057A5-FB9C-43BB-BA0D-8C32596E13CB}">
      <dgm:prSet/>
      <dgm:spPr/>
      <dgm:t>
        <a:bodyPr/>
        <a:lstStyle/>
        <a:p>
          <a:endParaRPr lang="en-US"/>
        </a:p>
      </dgm:t>
    </dgm:pt>
    <dgm:pt modelId="{657C55E4-65E2-4BFD-AC32-75828F067B33}" type="sibTrans" cxnId="{A17057A5-FB9C-43BB-BA0D-8C32596E13CB}">
      <dgm:prSet/>
      <dgm:spPr/>
      <dgm:t>
        <a:bodyPr/>
        <a:lstStyle/>
        <a:p>
          <a:endParaRPr lang="en-US"/>
        </a:p>
      </dgm:t>
    </dgm:pt>
    <dgm:pt modelId="{B8DF7AD2-0563-47EE-879C-614AA771138C}">
      <dgm:prSet phldrT="[Text]"/>
      <dgm:spPr/>
      <dgm:t>
        <a:bodyPr/>
        <a:lstStyle/>
        <a:p>
          <a:pPr>
            <a:buNone/>
          </a:pPr>
          <a:r>
            <a:rPr lang="en-US" dirty="0">
              <a:solidFill>
                <a:schemeClr val="bg1"/>
              </a:solidFill>
            </a:rPr>
            <a:t>Objective response rate</a:t>
          </a:r>
        </a:p>
      </dgm:t>
    </dgm:pt>
    <dgm:pt modelId="{D59B6342-7F51-4B4F-BAEA-2F4F187BE535}" type="parTrans" cxnId="{46D6FCF8-0DA6-425B-B8B8-7CFB7463E2DA}">
      <dgm:prSet/>
      <dgm:spPr/>
      <dgm:t>
        <a:bodyPr/>
        <a:lstStyle/>
        <a:p>
          <a:endParaRPr lang="en-US"/>
        </a:p>
      </dgm:t>
    </dgm:pt>
    <dgm:pt modelId="{2B5B1D7B-E66D-404C-886C-0514F21C827D}" type="sibTrans" cxnId="{46D6FCF8-0DA6-425B-B8B8-7CFB7463E2DA}">
      <dgm:prSet/>
      <dgm:spPr/>
      <dgm:t>
        <a:bodyPr/>
        <a:lstStyle/>
        <a:p>
          <a:endParaRPr lang="en-US"/>
        </a:p>
      </dgm:t>
    </dgm:pt>
    <dgm:pt modelId="{1AF4D1A6-D952-4811-8FDB-5D90655E2396}">
      <dgm:prSet phldrT="[Text]"/>
      <dgm:spPr/>
      <dgm:t>
        <a:bodyPr/>
        <a:lstStyle/>
        <a:p>
          <a:pPr>
            <a:buNone/>
          </a:pPr>
          <a:r>
            <a:rPr lang="en-US" dirty="0">
              <a:solidFill>
                <a:schemeClr val="bg1"/>
              </a:solidFill>
            </a:rPr>
            <a:t>Progression free survival</a:t>
          </a:r>
        </a:p>
      </dgm:t>
    </dgm:pt>
    <dgm:pt modelId="{2CDCDE7F-9AEE-4320-84BC-8B6A4B7E0919}" type="parTrans" cxnId="{08A83CA2-05C2-4567-9A83-14C92D7212E9}">
      <dgm:prSet/>
      <dgm:spPr/>
      <dgm:t>
        <a:bodyPr/>
        <a:lstStyle/>
        <a:p>
          <a:endParaRPr lang="en-US"/>
        </a:p>
      </dgm:t>
    </dgm:pt>
    <dgm:pt modelId="{5798D341-7164-4A87-BEC2-6C288B6D40BC}" type="sibTrans" cxnId="{08A83CA2-05C2-4567-9A83-14C92D7212E9}">
      <dgm:prSet/>
      <dgm:spPr/>
      <dgm:t>
        <a:bodyPr/>
        <a:lstStyle/>
        <a:p>
          <a:endParaRPr lang="en-US"/>
        </a:p>
      </dgm:t>
    </dgm:pt>
    <dgm:pt modelId="{0ED93CFC-35F9-4BA5-BC61-ECC7E631E1E7}">
      <dgm:prSet phldrT="[Text]"/>
      <dgm:spPr/>
      <dgm:t>
        <a:bodyPr/>
        <a:lstStyle/>
        <a:p>
          <a:pPr>
            <a:buNone/>
          </a:pPr>
          <a:r>
            <a:rPr lang="en-US" dirty="0">
              <a:solidFill>
                <a:schemeClr val="bg1"/>
              </a:solidFill>
            </a:rPr>
            <a:t>Adverse events</a:t>
          </a:r>
        </a:p>
      </dgm:t>
    </dgm:pt>
    <dgm:pt modelId="{D2515D2C-3782-4096-B8F4-396AF0DF2D28}" type="parTrans" cxnId="{16827B95-ECB6-42CF-8A1B-21C1F857BD84}">
      <dgm:prSet/>
      <dgm:spPr/>
      <dgm:t>
        <a:bodyPr/>
        <a:lstStyle/>
        <a:p>
          <a:endParaRPr lang="en-US"/>
        </a:p>
      </dgm:t>
    </dgm:pt>
    <dgm:pt modelId="{EA8E02B1-DBAC-4002-B49C-6F74379C4D2D}" type="sibTrans" cxnId="{16827B95-ECB6-42CF-8A1B-21C1F857BD84}">
      <dgm:prSet/>
      <dgm:spPr/>
      <dgm:t>
        <a:bodyPr/>
        <a:lstStyle/>
        <a:p>
          <a:endParaRPr lang="en-US"/>
        </a:p>
      </dgm:t>
    </dgm:pt>
    <dgm:pt modelId="{9C6F50C1-3B9C-46C7-9EA4-B3FC94A4738B}" type="pres">
      <dgm:prSet presAssocID="{D5167257-23AA-4AF7-9426-26E7655A1006}" presName="linear" presStyleCnt="0">
        <dgm:presLayoutVars>
          <dgm:animLvl val="lvl"/>
          <dgm:resizeHandles val="exact"/>
        </dgm:presLayoutVars>
      </dgm:prSet>
      <dgm:spPr/>
    </dgm:pt>
    <dgm:pt modelId="{AC8DF00E-AB4E-49FA-9EB5-CDA164A773B6}" type="pres">
      <dgm:prSet presAssocID="{00BA4DCF-7A21-46AF-9F06-2ACD1A31CDDA}" presName="parentText" presStyleLbl="node1" presStyleIdx="0" presStyleCnt="2">
        <dgm:presLayoutVars>
          <dgm:chMax val="0"/>
          <dgm:bulletEnabled val="1"/>
        </dgm:presLayoutVars>
      </dgm:prSet>
      <dgm:spPr/>
    </dgm:pt>
    <dgm:pt modelId="{BFC5385B-56F9-4791-864F-C3B60C99FA53}" type="pres">
      <dgm:prSet presAssocID="{00BA4DCF-7A21-46AF-9F06-2ACD1A31CDDA}" presName="childText" presStyleLbl="revTx" presStyleIdx="0" presStyleCnt="2">
        <dgm:presLayoutVars>
          <dgm:bulletEnabled val="1"/>
        </dgm:presLayoutVars>
      </dgm:prSet>
      <dgm:spPr/>
    </dgm:pt>
    <dgm:pt modelId="{F8EB691B-5E97-4042-9A67-E0D404D0DB93}" type="pres">
      <dgm:prSet presAssocID="{9A69C63F-9193-446E-A8BA-30DE0A8BD33D}" presName="parentText" presStyleLbl="node1" presStyleIdx="1" presStyleCnt="2">
        <dgm:presLayoutVars>
          <dgm:chMax val="0"/>
          <dgm:bulletEnabled val="1"/>
        </dgm:presLayoutVars>
      </dgm:prSet>
      <dgm:spPr/>
    </dgm:pt>
    <dgm:pt modelId="{24A04D96-00F0-4C23-A819-AA117158B7FA}" type="pres">
      <dgm:prSet presAssocID="{9A69C63F-9193-446E-A8BA-30DE0A8BD33D}" presName="childText" presStyleLbl="revTx" presStyleIdx="1" presStyleCnt="2">
        <dgm:presLayoutVars>
          <dgm:bulletEnabled val="1"/>
        </dgm:presLayoutVars>
      </dgm:prSet>
      <dgm:spPr/>
    </dgm:pt>
  </dgm:ptLst>
  <dgm:cxnLst>
    <dgm:cxn modelId="{7D9ECD34-E8B8-4152-B911-9BE63F5788D7}" srcId="{00BA4DCF-7A21-46AF-9F06-2ACD1A31CDDA}" destId="{152000C6-E5BF-48C5-A944-B527C2E4C631}" srcOrd="0" destOrd="0" parTransId="{CC937B42-0225-46E4-B460-592DBA45487F}" sibTransId="{07375BE4-63E2-493D-ACB5-BB8A5425A200}"/>
    <dgm:cxn modelId="{56D28A65-20B9-4FD8-8413-879DEB2F8D84}" type="presOf" srcId="{D5167257-23AA-4AF7-9426-26E7655A1006}" destId="{9C6F50C1-3B9C-46C7-9EA4-B3FC94A4738B}" srcOrd="0" destOrd="0" presId="urn:microsoft.com/office/officeart/2005/8/layout/vList2"/>
    <dgm:cxn modelId="{16827B95-ECB6-42CF-8A1B-21C1F857BD84}" srcId="{9A69C63F-9193-446E-A8BA-30DE0A8BD33D}" destId="{0ED93CFC-35F9-4BA5-BC61-ECC7E631E1E7}" srcOrd="2" destOrd="0" parTransId="{D2515D2C-3782-4096-B8F4-396AF0DF2D28}" sibTransId="{EA8E02B1-DBAC-4002-B49C-6F74379C4D2D}"/>
    <dgm:cxn modelId="{08A83CA2-05C2-4567-9A83-14C92D7212E9}" srcId="{9A69C63F-9193-446E-A8BA-30DE0A8BD33D}" destId="{1AF4D1A6-D952-4811-8FDB-5D90655E2396}" srcOrd="1" destOrd="0" parTransId="{2CDCDE7F-9AEE-4320-84BC-8B6A4B7E0919}" sibTransId="{5798D341-7164-4A87-BEC2-6C288B6D40BC}"/>
    <dgm:cxn modelId="{A17057A5-FB9C-43BB-BA0D-8C32596E13CB}" srcId="{D5167257-23AA-4AF7-9426-26E7655A1006}" destId="{9A69C63F-9193-446E-A8BA-30DE0A8BD33D}" srcOrd="1" destOrd="0" parTransId="{8074A7E2-AEFC-4B5F-9818-BF9635B6DBD2}" sibTransId="{657C55E4-65E2-4BFD-AC32-75828F067B33}"/>
    <dgm:cxn modelId="{9200C8B8-4500-4F15-B710-F833C878BFA8}" type="presOf" srcId="{0ED93CFC-35F9-4BA5-BC61-ECC7E631E1E7}" destId="{24A04D96-00F0-4C23-A819-AA117158B7FA}" srcOrd="0" destOrd="2" presId="urn:microsoft.com/office/officeart/2005/8/layout/vList2"/>
    <dgm:cxn modelId="{EA607EBD-437A-456E-A865-966A9D0C8332}" type="presOf" srcId="{9A69C63F-9193-446E-A8BA-30DE0A8BD33D}" destId="{F8EB691B-5E97-4042-9A67-E0D404D0DB93}" srcOrd="0" destOrd="0" presId="urn:microsoft.com/office/officeart/2005/8/layout/vList2"/>
    <dgm:cxn modelId="{1218A3C0-B5F8-4DC2-914F-CD7FDB69C493}" type="presOf" srcId="{00BA4DCF-7A21-46AF-9F06-2ACD1A31CDDA}" destId="{AC8DF00E-AB4E-49FA-9EB5-CDA164A773B6}" srcOrd="0" destOrd="0" presId="urn:microsoft.com/office/officeart/2005/8/layout/vList2"/>
    <dgm:cxn modelId="{CD38F2CE-F0A6-49C2-95A5-8A1EF010FE8B}" srcId="{D5167257-23AA-4AF7-9426-26E7655A1006}" destId="{00BA4DCF-7A21-46AF-9F06-2ACD1A31CDDA}" srcOrd="0" destOrd="0" parTransId="{743ADB94-E738-4C65-984B-E14C65403BCF}" sibTransId="{23439D98-E3FC-40BB-9B83-69137D9F2B2D}"/>
    <dgm:cxn modelId="{B813C6DB-937A-4AAB-BA9E-F5DB96B05A0F}" type="presOf" srcId="{152000C6-E5BF-48C5-A944-B527C2E4C631}" destId="{BFC5385B-56F9-4791-864F-C3B60C99FA53}" srcOrd="0" destOrd="0" presId="urn:microsoft.com/office/officeart/2005/8/layout/vList2"/>
    <dgm:cxn modelId="{5AA85FEA-1B5B-4835-B8BC-24EFE131A42A}" type="presOf" srcId="{1AF4D1A6-D952-4811-8FDB-5D90655E2396}" destId="{24A04D96-00F0-4C23-A819-AA117158B7FA}" srcOrd="0" destOrd="1" presId="urn:microsoft.com/office/officeart/2005/8/layout/vList2"/>
    <dgm:cxn modelId="{9B40CFF1-8E38-4923-A0B7-A8A7F45206A8}" type="presOf" srcId="{B8DF7AD2-0563-47EE-879C-614AA771138C}" destId="{24A04D96-00F0-4C23-A819-AA117158B7FA}" srcOrd="0" destOrd="0" presId="urn:microsoft.com/office/officeart/2005/8/layout/vList2"/>
    <dgm:cxn modelId="{46D6FCF8-0DA6-425B-B8B8-7CFB7463E2DA}" srcId="{9A69C63F-9193-446E-A8BA-30DE0A8BD33D}" destId="{B8DF7AD2-0563-47EE-879C-614AA771138C}" srcOrd="0" destOrd="0" parTransId="{D59B6342-7F51-4B4F-BAEA-2F4F187BE535}" sibTransId="{2B5B1D7B-E66D-404C-886C-0514F21C827D}"/>
    <dgm:cxn modelId="{FBF11C32-E46C-446C-AB3D-976F07F0FD21}" type="presParOf" srcId="{9C6F50C1-3B9C-46C7-9EA4-B3FC94A4738B}" destId="{AC8DF00E-AB4E-49FA-9EB5-CDA164A773B6}" srcOrd="0" destOrd="0" presId="urn:microsoft.com/office/officeart/2005/8/layout/vList2"/>
    <dgm:cxn modelId="{6B4141C9-6527-4892-BD2B-8DA4F47F2E55}" type="presParOf" srcId="{9C6F50C1-3B9C-46C7-9EA4-B3FC94A4738B}" destId="{BFC5385B-56F9-4791-864F-C3B60C99FA53}" srcOrd="1" destOrd="0" presId="urn:microsoft.com/office/officeart/2005/8/layout/vList2"/>
    <dgm:cxn modelId="{71CEE557-D860-4760-A8C7-A04787BF60B5}" type="presParOf" srcId="{9C6F50C1-3B9C-46C7-9EA4-B3FC94A4738B}" destId="{F8EB691B-5E97-4042-9A67-E0D404D0DB93}" srcOrd="2" destOrd="0" presId="urn:microsoft.com/office/officeart/2005/8/layout/vList2"/>
    <dgm:cxn modelId="{C403BE8A-C5F7-4452-998F-3DB56484C264}" type="presParOf" srcId="{9C6F50C1-3B9C-46C7-9EA4-B3FC94A4738B}" destId="{24A04D96-00F0-4C23-A819-AA117158B7F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83AA81-79A9-446A-9C96-BB9F480076D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9BB280D6-7EAD-469C-A4CF-2C2C4AEACF0E}">
      <dgm:prSet phldrT="[Text]"/>
      <dgm:spPr/>
      <dgm:t>
        <a:bodyPr/>
        <a:lstStyle/>
        <a:p>
          <a:r>
            <a:rPr lang="en-US" dirty="0"/>
            <a:t>37/410 (9%) nivolumab and 26/411 (6%) Everolimus patients</a:t>
          </a:r>
        </a:p>
      </dgm:t>
    </dgm:pt>
    <dgm:pt modelId="{9453BCB7-8BBA-4A3C-9D9A-BDF69230670C}" type="parTrans" cxnId="{E3DC5C11-19AC-41CD-90EF-756131FA9C7B}">
      <dgm:prSet/>
      <dgm:spPr/>
      <dgm:t>
        <a:bodyPr/>
        <a:lstStyle/>
        <a:p>
          <a:endParaRPr lang="en-US"/>
        </a:p>
      </dgm:t>
    </dgm:pt>
    <dgm:pt modelId="{EBB493D5-D586-4426-A6D1-3E0C0B619C2C}" type="sibTrans" cxnId="{E3DC5C11-19AC-41CD-90EF-756131FA9C7B}">
      <dgm:prSet/>
      <dgm:spPr/>
      <dgm:t>
        <a:bodyPr/>
        <a:lstStyle/>
        <a:p>
          <a:endParaRPr lang="en-US"/>
        </a:p>
      </dgm:t>
    </dgm:pt>
    <dgm:pt modelId="{21293B29-FCAA-493C-87ED-C838766C0F35}">
      <dgm:prSet phldrT="[Text]"/>
      <dgm:spPr/>
      <dgm:t>
        <a:bodyPr/>
        <a:lstStyle/>
        <a:p>
          <a:r>
            <a:rPr lang="en-US" dirty="0"/>
            <a:t>Higher baseline </a:t>
          </a:r>
          <a:r>
            <a:rPr lang="en-US" dirty="0" err="1"/>
            <a:t>Karnofsky</a:t>
          </a:r>
          <a:r>
            <a:rPr lang="en-US" dirty="0"/>
            <a:t> performance status</a:t>
          </a:r>
        </a:p>
      </dgm:t>
    </dgm:pt>
    <dgm:pt modelId="{7B9A0F8A-C761-42D8-99BB-97D55993CF83}" type="parTrans" cxnId="{CA38FD4F-BD67-4F33-9F9C-3CF6D5D13015}">
      <dgm:prSet/>
      <dgm:spPr/>
      <dgm:t>
        <a:bodyPr/>
        <a:lstStyle/>
        <a:p>
          <a:endParaRPr lang="en-US"/>
        </a:p>
      </dgm:t>
    </dgm:pt>
    <dgm:pt modelId="{B26B9F36-6C6C-472C-9DE9-C16BDA04E744}" type="sibTrans" cxnId="{CA38FD4F-BD67-4F33-9F9C-3CF6D5D13015}">
      <dgm:prSet/>
      <dgm:spPr/>
      <dgm:t>
        <a:bodyPr/>
        <a:lstStyle/>
        <a:p>
          <a:endParaRPr lang="en-US"/>
        </a:p>
      </dgm:t>
    </dgm:pt>
    <dgm:pt modelId="{E6EC206C-CC48-4830-B481-4CAD676FBA46}">
      <dgm:prSet phldrT="[Text]"/>
      <dgm:spPr/>
      <dgm:t>
        <a:bodyPr/>
        <a:lstStyle/>
        <a:p>
          <a:r>
            <a:rPr lang="en-US" dirty="0"/>
            <a:t>Higher rates of prior treatment with </a:t>
          </a:r>
          <a:r>
            <a:rPr lang="en-US" dirty="0" err="1"/>
            <a:t>axitinib</a:t>
          </a:r>
          <a:r>
            <a:rPr lang="en-US" dirty="0"/>
            <a:t>, interferon-</a:t>
          </a:r>
          <a:r>
            <a:rPr lang="el-GR" dirty="0"/>
            <a:t>α</a:t>
          </a:r>
          <a:r>
            <a:rPr lang="en-US" dirty="0"/>
            <a:t>, sorafenib</a:t>
          </a:r>
        </a:p>
      </dgm:t>
    </dgm:pt>
    <dgm:pt modelId="{B2025E43-CD8E-43BD-AFA1-D812DAAB86B8}" type="parTrans" cxnId="{A105C5AF-E13D-482B-828C-725B4EA57FDB}">
      <dgm:prSet/>
      <dgm:spPr/>
      <dgm:t>
        <a:bodyPr/>
        <a:lstStyle/>
        <a:p>
          <a:endParaRPr lang="en-US"/>
        </a:p>
      </dgm:t>
    </dgm:pt>
    <dgm:pt modelId="{53BDC07D-F046-4C7B-9E06-E64FC9745B2C}" type="sibTrans" cxnId="{A105C5AF-E13D-482B-828C-725B4EA57FDB}">
      <dgm:prSet/>
      <dgm:spPr/>
      <dgm:t>
        <a:bodyPr/>
        <a:lstStyle/>
        <a:p>
          <a:endParaRPr lang="en-US"/>
        </a:p>
      </dgm:t>
    </dgm:pt>
    <dgm:pt modelId="{EA849502-5155-440C-A07B-D9217C2C4FD2}" type="pres">
      <dgm:prSet presAssocID="{3083AA81-79A9-446A-9C96-BB9F480076D4}" presName="Name0" presStyleCnt="0">
        <dgm:presLayoutVars>
          <dgm:chMax val="7"/>
          <dgm:chPref val="7"/>
          <dgm:dir/>
        </dgm:presLayoutVars>
      </dgm:prSet>
      <dgm:spPr/>
    </dgm:pt>
    <dgm:pt modelId="{4480754C-695D-4285-AC6B-6B2388CD877F}" type="pres">
      <dgm:prSet presAssocID="{3083AA81-79A9-446A-9C96-BB9F480076D4}" presName="Name1" presStyleCnt="0"/>
      <dgm:spPr/>
    </dgm:pt>
    <dgm:pt modelId="{EE106ECC-8949-47CC-AB94-2A65ADB28BF3}" type="pres">
      <dgm:prSet presAssocID="{3083AA81-79A9-446A-9C96-BB9F480076D4}" presName="cycle" presStyleCnt="0"/>
      <dgm:spPr/>
    </dgm:pt>
    <dgm:pt modelId="{D2127ED3-5295-4726-9452-1F89782307DA}" type="pres">
      <dgm:prSet presAssocID="{3083AA81-79A9-446A-9C96-BB9F480076D4}" presName="srcNode" presStyleLbl="node1" presStyleIdx="0" presStyleCnt="3"/>
      <dgm:spPr/>
    </dgm:pt>
    <dgm:pt modelId="{2C4EF770-08C8-41B6-9F7B-68737F9FDEE8}" type="pres">
      <dgm:prSet presAssocID="{3083AA81-79A9-446A-9C96-BB9F480076D4}" presName="conn" presStyleLbl="parChTrans1D2" presStyleIdx="0" presStyleCnt="1"/>
      <dgm:spPr/>
    </dgm:pt>
    <dgm:pt modelId="{C9371CDD-84BB-4777-92E3-4A913C80A57A}" type="pres">
      <dgm:prSet presAssocID="{3083AA81-79A9-446A-9C96-BB9F480076D4}" presName="extraNode" presStyleLbl="node1" presStyleIdx="0" presStyleCnt="3"/>
      <dgm:spPr/>
    </dgm:pt>
    <dgm:pt modelId="{4BF00032-A793-42FE-9899-AAF5296187DF}" type="pres">
      <dgm:prSet presAssocID="{3083AA81-79A9-446A-9C96-BB9F480076D4}" presName="dstNode" presStyleLbl="node1" presStyleIdx="0" presStyleCnt="3"/>
      <dgm:spPr/>
    </dgm:pt>
    <dgm:pt modelId="{D9239ED4-0C9B-4B48-B908-FA7DBC46E580}" type="pres">
      <dgm:prSet presAssocID="{9BB280D6-7EAD-469C-A4CF-2C2C4AEACF0E}" presName="text_1" presStyleLbl="node1" presStyleIdx="0" presStyleCnt="3">
        <dgm:presLayoutVars>
          <dgm:bulletEnabled val="1"/>
        </dgm:presLayoutVars>
      </dgm:prSet>
      <dgm:spPr/>
    </dgm:pt>
    <dgm:pt modelId="{5C14C0DD-BE9D-4EEA-83A7-24832531DF57}" type="pres">
      <dgm:prSet presAssocID="{9BB280D6-7EAD-469C-A4CF-2C2C4AEACF0E}" presName="accent_1" presStyleCnt="0"/>
      <dgm:spPr/>
    </dgm:pt>
    <dgm:pt modelId="{6EE2D147-F342-4710-AACC-D34974FF85FE}" type="pres">
      <dgm:prSet presAssocID="{9BB280D6-7EAD-469C-A4CF-2C2C4AEACF0E}" presName="accentRepeatNode" presStyleLbl="solidFgAcc1" presStyleIdx="0" presStyleCnt="3"/>
      <dgm:spPr/>
    </dgm:pt>
    <dgm:pt modelId="{2616AD97-73F0-4D8F-9BCB-44F96C5A89B6}" type="pres">
      <dgm:prSet presAssocID="{21293B29-FCAA-493C-87ED-C838766C0F35}" presName="text_2" presStyleLbl="node1" presStyleIdx="1" presStyleCnt="3">
        <dgm:presLayoutVars>
          <dgm:bulletEnabled val="1"/>
        </dgm:presLayoutVars>
      </dgm:prSet>
      <dgm:spPr/>
    </dgm:pt>
    <dgm:pt modelId="{D64F9D35-46E0-44A7-AEF6-8C0D93848BA6}" type="pres">
      <dgm:prSet presAssocID="{21293B29-FCAA-493C-87ED-C838766C0F35}" presName="accent_2" presStyleCnt="0"/>
      <dgm:spPr/>
    </dgm:pt>
    <dgm:pt modelId="{FAA55E55-336B-4A17-A89A-B3DBE1948EF3}" type="pres">
      <dgm:prSet presAssocID="{21293B29-FCAA-493C-87ED-C838766C0F35}" presName="accentRepeatNode" presStyleLbl="solidFgAcc1" presStyleIdx="1" presStyleCnt="3"/>
      <dgm:spPr/>
    </dgm:pt>
    <dgm:pt modelId="{780E604F-7D89-4C43-B7C8-EEA99BD84885}" type="pres">
      <dgm:prSet presAssocID="{E6EC206C-CC48-4830-B481-4CAD676FBA46}" presName="text_3" presStyleLbl="node1" presStyleIdx="2" presStyleCnt="3">
        <dgm:presLayoutVars>
          <dgm:bulletEnabled val="1"/>
        </dgm:presLayoutVars>
      </dgm:prSet>
      <dgm:spPr/>
    </dgm:pt>
    <dgm:pt modelId="{3F830336-9E5D-4BF1-A451-16D245C524F0}" type="pres">
      <dgm:prSet presAssocID="{E6EC206C-CC48-4830-B481-4CAD676FBA46}" presName="accent_3" presStyleCnt="0"/>
      <dgm:spPr/>
    </dgm:pt>
    <dgm:pt modelId="{6392D879-E474-4468-BAB2-0BE632F60FC1}" type="pres">
      <dgm:prSet presAssocID="{E6EC206C-CC48-4830-B481-4CAD676FBA46}" presName="accentRepeatNode" presStyleLbl="solidFgAcc1" presStyleIdx="2" presStyleCnt="3"/>
      <dgm:spPr/>
    </dgm:pt>
  </dgm:ptLst>
  <dgm:cxnLst>
    <dgm:cxn modelId="{47CD1510-4E28-4F23-882D-51B7BE957B8E}" type="presOf" srcId="{3083AA81-79A9-446A-9C96-BB9F480076D4}" destId="{EA849502-5155-440C-A07B-D9217C2C4FD2}" srcOrd="0" destOrd="0" presId="urn:microsoft.com/office/officeart/2008/layout/VerticalCurvedList"/>
    <dgm:cxn modelId="{E3DC5C11-19AC-41CD-90EF-756131FA9C7B}" srcId="{3083AA81-79A9-446A-9C96-BB9F480076D4}" destId="{9BB280D6-7EAD-469C-A4CF-2C2C4AEACF0E}" srcOrd="0" destOrd="0" parTransId="{9453BCB7-8BBA-4A3C-9D9A-BDF69230670C}" sibTransId="{EBB493D5-D586-4426-A6D1-3E0C0B619C2C}"/>
    <dgm:cxn modelId="{CA38FD4F-BD67-4F33-9F9C-3CF6D5D13015}" srcId="{3083AA81-79A9-446A-9C96-BB9F480076D4}" destId="{21293B29-FCAA-493C-87ED-C838766C0F35}" srcOrd="1" destOrd="0" parTransId="{7B9A0F8A-C761-42D8-99BB-97D55993CF83}" sibTransId="{B26B9F36-6C6C-472C-9DE9-C16BDA04E744}"/>
    <dgm:cxn modelId="{20E89477-90A4-4050-89D9-7047BF2E30C7}" type="presOf" srcId="{9BB280D6-7EAD-469C-A4CF-2C2C4AEACF0E}" destId="{D9239ED4-0C9B-4B48-B908-FA7DBC46E580}" srcOrd="0" destOrd="0" presId="urn:microsoft.com/office/officeart/2008/layout/VerticalCurvedList"/>
    <dgm:cxn modelId="{E64E3E5A-AA99-46D9-80A0-32F25D8B9ABC}" type="presOf" srcId="{21293B29-FCAA-493C-87ED-C838766C0F35}" destId="{2616AD97-73F0-4D8F-9BCB-44F96C5A89B6}" srcOrd="0" destOrd="0" presId="urn:microsoft.com/office/officeart/2008/layout/VerticalCurvedList"/>
    <dgm:cxn modelId="{3C0EA292-85C9-47BD-8967-A9251A7DE6BB}" type="presOf" srcId="{E6EC206C-CC48-4830-B481-4CAD676FBA46}" destId="{780E604F-7D89-4C43-B7C8-EEA99BD84885}" srcOrd="0" destOrd="0" presId="urn:microsoft.com/office/officeart/2008/layout/VerticalCurvedList"/>
    <dgm:cxn modelId="{A105C5AF-E13D-482B-828C-725B4EA57FDB}" srcId="{3083AA81-79A9-446A-9C96-BB9F480076D4}" destId="{E6EC206C-CC48-4830-B481-4CAD676FBA46}" srcOrd="2" destOrd="0" parTransId="{B2025E43-CD8E-43BD-AFA1-D812DAAB86B8}" sibTransId="{53BDC07D-F046-4C7B-9E06-E64FC9745B2C}"/>
    <dgm:cxn modelId="{D0004AE0-2646-4158-861E-91717BF6C865}" type="presOf" srcId="{EBB493D5-D586-4426-A6D1-3E0C0B619C2C}" destId="{2C4EF770-08C8-41B6-9F7B-68737F9FDEE8}" srcOrd="0" destOrd="0" presId="urn:microsoft.com/office/officeart/2008/layout/VerticalCurvedList"/>
    <dgm:cxn modelId="{CD8471EA-3A06-4F7F-916F-3DED271E5D0D}" type="presParOf" srcId="{EA849502-5155-440C-A07B-D9217C2C4FD2}" destId="{4480754C-695D-4285-AC6B-6B2388CD877F}" srcOrd="0" destOrd="0" presId="urn:microsoft.com/office/officeart/2008/layout/VerticalCurvedList"/>
    <dgm:cxn modelId="{0BF4728C-244F-419E-AABA-A5F4F5C3EC48}" type="presParOf" srcId="{4480754C-695D-4285-AC6B-6B2388CD877F}" destId="{EE106ECC-8949-47CC-AB94-2A65ADB28BF3}" srcOrd="0" destOrd="0" presId="urn:microsoft.com/office/officeart/2008/layout/VerticalCurvedList"/>
    <dgm:cxn modelId="{32E9183E-CAD7-4DD1-BFE3-923B844AD606}" type="presParOf" srcId="{EE106ECC-8949-47CC-AB94-2A65ADB28BF3}" destId="{D2127ED3-5295-4726-9452-1F89782307DA}" srcOrd="0" destOrd="0" presId="urn:microsoft.com/office/officeart/2008/layout/VerticalCurvedList"/>
    <dgm:cxn modelId="{6934DA8A-D4E5-4290-9F6E-56BB1EF51115}" type="presParOf" srcId="{EE106ECC-8949-47CC-AB94-2A65ADB28BF3}" destId="{2C4EF770-08C8-41B6-9F7B-68737F9FDEE8}" srcOrd="1" destOrd="0" presId="urn:microsoft.com/office/officeart/2008/layout/VerticalCurvedList"/>
    <dgm:cxn modelId="{C702E43E-D4D7-49E1-BB83-3BFBBD4ADCED}" type="presParOf" srcId="{EE106ECC-8949-47CC-AB94-2A65ADB28BF3}" destId="{C9371CDD-84BB-4777-92E3-4A913C80A57A}" srcOrd="2" destOrd="0" presId="urn:microsoft.com/office/officeart/2008/layout/VerticalCurvedList"/>
    <dgm:cxn modelId="{014CD4DE-2AF4-49A5-B6D6-EEC78D00A026}" type="presParOf" srcId="{EE106ECC-8949-47CC-AB94-2A65ADB28BF3}" destId="{4BF00032-A793-42FE-9899-AAF5296187DF}" srcOrd="3" destOrd="0" presId="urn:microsoft.com/office/officeart/2008/layout/VerticalCurvedList"/>
    <dgm:cxn modelId="{F8FEAF54-4143-4B35-8367-9EAA52DBE69D}" type="presParOf" srcId="{4480754C-695D-4285-AC6B-6B2388CD877F}" destId="{D9239ED4-0C9B-4B48-B908-FA7DBC46E580}" srcOrd="1" destOrd="0" presId="urn:microsoft.com/office/officeart/2008/layout/VerticalCurvedList"/>
    <dgm:cxn modelId="{996F1184-6263-4E4F-B0C6-6A4F6D53BA65}" type="presParOf" srcId="{4480754C-695D-4285-AC6B-6B2388CD877F}" destId="{5C14C0DD-BE9D-4EEA-83A7-24832531DF57}" srcOrd="2" destOrd="0" presId="urn:microsoft.com/office/officeart/2008/layout/VerticalCurvedList"/>
    <dgm:cxn modelId="{CFD2073B-A7EA-432D-9106-14870ED35D2D}" type="presParOf" srcId="{5C14C0DD-BE9D-4EEA-83A7-24832531DF57}" destId="{6EE2D147-F342-4710-AACC-D34974FF85FE}" srcOrd="0" destOrd="0" presId="urn:microsoft.com/office/officeart/2008/layout/VerticalCurvedList"/>
    <dgm:cxn modelId="{628DE74D-FC3B-4709-A196-E5A629CB6498}" type="presParOf" srcId="{4480754C-695D-4285-AC6B-6B2388CD877F}" destId="{2616AD97-73F0-4D8F-9BCB-44F96C5A89B6}" srcOrd="3" destOrd="0" presId="urn:microsoft.com/office/officeart/2008/layout/VerticalCurvedList"/>
    <dgm:cxn modelId="{FC791792-49FE-49FE-8CC7-6A50B3576DE9}" type="presParOf" srcId="{4480754C-695D-4285-AC6B-6B2388CD877F}" destId="{D64F9D35-46E0-44A7-AEF6-8C0D93848BA6}" srcOrd="4" destOrd="0" presId="urn:microsoft.com/office/officeart/2008/layout/VerticalCurvedList"/>
    <dgm:cxn modelId="{CFADCE74-9555-45D5-9F4E-76E7780D2AD2}" type="presParOf" srcId="{D64F9D35-46E0-44A7-AEF6-8C0D93848BA6}" destId="{FAA55E55-336B-4A17-A89A-B3DBE1948EF3}" srcOrd="0" destOrd="0" presId="urn:microsoft.com/office/officeart/2008/layout/VerticalCurvedList"/>
    <dgm:cxn modelId="{C4A9AB88-EB10-4B78-BF03-AEEBC76AB3CC}" type="presParOf" srcId="{4480754C-695D-4285-AC6B-6B2388CD877F}" destId="{780E604F-7D89-4C43-B7C8-EEA99BD84885}" srcOrd="5" destOrd="0" presId="urn:microsoft.com/office/officeart/2008/layout/VerticalCurvedList"/>
    <dgm:cxn modelId="{25C7BBF4-8DB8-4450-8EAE-561E512AB225}" type="presParOf" srcId="{4480754C-695D-4285-AC6B-6B2388CD877F}" destId="{3F830336-9E5D-4BF1-A451-16D245C524F0}" srcOrd="6" destOrd="0" presId="urn:microsoft.com/office/officeart/2008/layout/VerticalCurvedList"/>
    <dgm:cxn modelId="{9D0ABE5D-52C2-4A58-A70F-68D03D2D0F49}" type="presParOf" srcId="{3F830336-9E5D-4BF1-A451-16D245C524F0}" destId="{6392D879-E474-4468-BAB2-0BE632F60FC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D8CCA1-2947-48DB-8033-9A807319EA7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AEDC173-5262-4B9E-8DA4-98111D915F3D}">
      <dgm:prSet/>
      <dgm:spPr/>
      <dgm:t>
        <a:bodyPr/>
        <a:lstStyle/>
        <a:p>
          <a:r>
            <a:rPr lang="en-US"/>
            <a:t>Conclusions limited by small subpopulation</a:t>
          </a:r>
        </a:p>
      </dgm:t>
    </dgm:pt>
    <dgm:pt modelId="{545ED6AD-BB3F-4053-B40B-C9257985973E}" type="parTrans" cxnId="{594A59B2-244C-4048-B1B7-6F8281270CB1}">
      <dgm:prSet/>
      <dgm:spPr/>
      <dgm:t>
        <a:bodyPr/>
        <a:lstStyle/>
        <a:p>
          <a:endParaRPr lang="en-US"/>
        </a:p>
      </dgm:t>
    </dgm:pt>
    <dgm:pt modelId="{30A5B3C2-B96B-4DF4-9EDE-B26E9AE5411F}" type="sibTrans" cxnId="{594A59B2-244C-4048-B1B7-6F8281270CB1}">
      <dgm:prSet/>
      <dgm:spPr/>
      <dgm:t>
        <a:bodyPr/>
        <a:lstStyle/>
        <a:p>
          <a:endParaRPr lang="en-US"/>
        </a:p>
      </dgm:t>
    </dgm:pt>
    <dgm:pt modelId="{51468EAB-F69D-4ED2-BF55-38459F592AB2}">
      <dgm:prSet/>
      <dgm:spPr/>
      <dgm:t>
        <a:bodyPr/>
        <a:lstStyle/>
        <a:p>
          <a:r>
            <a:rPr lang="en-US" dirty="0"/>
            <a:t>Better baseline characteristics may explain improved survival for all treatments</a:t>
          </a:r>
        </a:p>
      </dgm:t>
    </dgm:pt>
    <dgm:pt modelId="{00C895DE-7614-40FC-9A61-BB38BA80A2CD}" type="parTrans" cxnId="{C5E04D07-190C-4990-A700-13B049D6323C}">
      <dgm:prSet/>
      <dgm:spPr/>
      <dgm:t>
        <a:bodyPr/>
        <a:lstStyle/>
        <a:p>
          <a:endParaRPr lang="en-US"/>
        </a:p>
      </dgm:t>
    </dgm:pt>
    <dgm:pt modelId="{44A50E4B-5F77-4A28-8CF6-202909EEA2C5}" type="sibTrans" cxnId="{C5E04D07-190C-4990-A700-13B049D6323C}">
      <dgm:prSet/>
      <dgm:spPr/>
      <dgm:t>
        <a:bodyPr/>
        <a:lstStyle/>
        <a:p>
          <a:endParaRPr lang="en-US"/>
        </a:p>
      </dgm:t>
    </dgm:pt>
    <dgm:pt modelId="{919603E7-4B0F-47DE-BDAB-21AC783C273E}">
      <dgm:prSet/>
      <dgm:spPr/>
      <dgm:t>
        <a:bodyPr/>
        <a:lstStyle/>
        <a:p>
          <a:r>
            <a:rPr lang="en-US" dirty="0"/>
            <a:t>Treatment regimens remain diverse, with several effective options </a:t>
          </a:r>
        </a:p>
      </dgm:t>
    </dgm:pt>
    <dgm:pt modelId="{29ACB6C1-08EB-47E6-AE8D-47A6005470B2}" type="parTrans" cxnId="{5D0B6F0A-0B32-4506-A509-62646B0362B0}">
      <dgm:prSet/>
      <dgm:spPr/>
      <dgm:t>
        <a:bodyPr/>
        <a:lstStyle/>
        <a:p>
          <a:endParaRPr lang="en-US"/>
        </a:p>
      </dgm:t>
    </dgm:pt>
    <dgm:pt modelId="{FD468346-7F58-4FA5-969C-5F091ED8C5D5}" type="sibTrans" cxnId="{5D0B6F0A-0B32-4506-A509-62646B0362B0}">
      <dgm:prSet/>
      <dgm:spPr/>
      <dgm:t>
        <a:bodyPr/>
        <a:lstStyle/>
        <a:p>
          <a:endParaRPr lang="en-US"/>
        </a:p>
      </dgm:t>
    </dgm:pt>
    <dgm:pt modelId="{8D943A13-A7E6-44FB-AE51-B4283FEF9CFA}" type="pres">
      <dgm:prSet presAssocID="{63D8CCA1-2947-48DB-8033-9A807319EA7D}" presName="linear" presStyleCnt="0">
        <dgm:presLayoutVars>
          <dgm:animLvl val="lvl"/>
          <dgm:resizeHandles val="exact"/>
        </dgm:presLayoutVars>
      </dgm:prSet>
      <dgm:spPr/>
    </dgm:pt>
    <dgm:pt modelId="{F9B7E26C-D58E-433E-B3C6-C7C645554E48}" type="pres">
      <dgm:prSet presAssocID="{8AEDC173-5262-4B9E-8DA4-98111D915F3D}" presName="parentText" presStyleLbl="node1" presStyleIdx="0" presStyleCnt="3">
        <dgm:presLayoutVars>
          <dgm:chMax val="0"/>
          <dgm:bulletEnabled val="1"/>
        </dgm:presLayoutVars>
      </dgm:prSet>
      <dgm:spPr/>
    </dgm:pt>
    <dgm:pt modelId="{3DE00B69-4B35-4CD2-8F42-E4F04549F356}" type="pres">
      <dgm:prSet presAssocID="{30A5B3C2-B96B-4DF4-9EDE-B26E9AE5411F}" presName="spacer" presStyleCnt="0"/>
      <dgm:spPr/>
    </dgm:pt>
    <dgm:pt modelId="{FFE942C4-4244-4CC0-9927-981D547E9DCF}" type="pres">
      <dgm:prSet presAssocID="{51468EAB-F69D-4ED2-BF55-38459F592AB2}" presName="parentText" presStyleLbl="node1" presStyleIdx="1" presStyleCnt="3">
        <dgm:presLayoutVars>
          <dgm:chMax val="0"/>
          <dgm:bulletEnabled val="1"/>
        </dgm:presLayoutVars>
      </dgm:prSet>
      <dgm:spPr/>
    </dgm:pt>
    <dgm:pt modelId="{C8E24F71-9796-4D68-8CBB-03EEE6F604E3}" type="pres">
      <dgm:prSet presAssocID="{44A50E4B-5F77-4A28-8CF6-202909EEA2C5}" presName="spacer" presStyleCnt="0"/>
      <dgm:spPr/>
    </dgm:pt>
    <dgm:pt modelId="{2BE3C2AA-F502-4CDE-A97D-0D386549D0D8}" type="pres">
      <dgm:prSet presAssocID="{919603E7-4B0F-47DE-BDAB-21AC783C273E}" presName="parentText" presStyleLbl="node1" presStyleIdx="2" presStyleCnt="3">
        <dgm:presLayoutVars>
          <dgm:chMax val="0"/>
          <dgm:bulletEnabled val="1"/>
        </dgm:presLayoutVars>
      </dgm:prSet>
      <dgm:spPr/>
    </dgm:pt>
  </dgm:ptLst>
  <dgm:cxnLst>
    <dgm:cxn modelId="{C5E04D07-190C-4990-A700-13B049D6323C}" srcId="{63D8CCA1-2947-48DB-8033-9A807319EA7D}" destId="{51468EAB-F69D-4ED2-BF55-38459F592AB2}" srcOrd="1" destOrd="0" parTransId="{00C895DE-7614-40FC-9A61-BB38BA80A2CD}" sibTransId="{44A50E4B-5F77-4A28-8CF6-202909EEA2C5}"/>
    <dgm:cxn modelId="{5D0B6F0A-0B32-4506-A509-62646B0362B0}" srcId="{63D8CCA1-2947-48DB-8033-9A807319EA7D}" destId="{919603E7-4B0F-47DE-BDAB-21AC783C273E}" srcOrd="2" destOrd="0" parTransId="{29ACB6C1-08EB-47E6-AE8D-47A6005470B2}" sibTransId="{FD468346-7F58-4FA5-969C-5F091ED8C5D5}"/>
    <dgm:cxn modelId="{F4C5FD0F-C6CC-4E59-8308-4C676BBF784C}" type="presOf" srcId="{8AEDC173-5262-4B9E-8DA4-98111D915F3D}" destId="{F9B7E26C-D58E-433E-B3C6-C7C645554E48}" srcOrd="0" destOrd="0" presId="urn:microsoft.com/office/officeart/2005/8/layout/vList2"/>
    <dgm:cxn modelId="{A529375C-472D-4E3E-B0FB-BBDEFCE0700F}" type="presOf" srcId="{63D8CCA1-2947-48DB-8033-9A807319EA7D}" destId="{8D943A13-A7E6-44FB-AE51-B4283FEF9CFA}" srcOrd="0" destOrd="0" presId="urn:microsoft.com/office/officeart/2005/8/layout/vList2"/>
    <dgm:cxn modelId="{EFD6BF8A-B658-4876-8745-3F8349621C0F}" type="presOf" srcId="{51468EAB-F69D-4ED2-BF55-38459F592AB2}" destId="{FFE942C4-4244-4CC0-9927-981D547E9DCF}" srcOrd="0" destOrd="0" presId="urn:microsoft.com/office/officeart/2005/8/layout/vList2"/>
    <dgm:cxn modelId="{594A59B2-244C-4048-B1B7-6F8281270CB1}" srcId="{63D8CCA1-2947-48DB-8033-9A807319EA7D}" destId="{8AEDC173-5262-4B9E-8DA4-98111D915F3D}" srcOrd="0" destOrd="0" parTransId="{545ED6AD-BB3F-4053-B40B-C9257985973E}" sibTransId="{30A5B3C2-B96B-4DF4-9EDE-B26E9AE5411F}"/>
    <dgm:cxn modelId="{5BFA0CC2-E7AC-4193-B714-D31F2E55A18E}" type="presOf" srcId="{919603E7-4B0F-47DE-BDAB-21AC783C273E}" destId="{2BE3C2AA-F502-4CDE-A97D-0D386549D0D8}" srcOrd="0" destOrd="0" presId="urn:microsoft.com/office/officeart/2005/8/layout/vList2"/>
    <dgm:cxn modelId="{D1D2B403-DBD3-457B-875C-DDE6AB5B7FAF}" type="presParOf" srcId="{8D943A13-A7E6-44FB-AE51-B4283FEF9CFA}" destId="{F9B7E26C-D58E-433E-B3C6-C7C645554E48}" srcOrd="0" destOrd="0" presId="urn:microsoft.com/office/officeart/2005/8/layout/vList2"/>
    <dgm:cxn modelId="{012603DF-64F4-4D47-B6A4-1C0A3C73AC5A}" type="presParOf" srcId="{8D943A13-A7E6-44FB-AE51-B4283FEF9CFA}" destId="{3DE00B69-4B35-4CD2-8F42-E4F04549F356}" srcOrd="1" destOrd="0" presId="urn:microsoft.com/office/officeart/2005/8/layout/vList2"/>
    <dgm:cxn modelId="{F82F7E6B-708D-4340-B4FE-888EC2D60561}" type="presParOf" srcId="{8D943A13-A7E6-44FB-AE51-B4283FEF9CFA}" destId="{FFE942C4-4244-4CC0-9927-981D547E9DCF}" srcOrd="2" destOrd="0" presId="urn:microsoft.com/office/officeart/2005/8/layout/vList2"/>
    <dgm:cxn modelId="{1142BD7A-091A-418E-94A0-67BFC1CDB415}" type="presParOf" srcId="{8D943A13-A7E6-44FB-AE51-B4283FEF9CFA}" destId="{C8E24F71-9796-4D68-8CBB-03EEE6F604E3}" srcOrd="3" destOrd="0" presId="urn:microsoft.com/office/officeart/2005/8/layout/vList2"/>
    <dgm:cxn modelId="{27E9EDA2-161E-40E8-8400-B59927BEDB20}" type="presParOf" srcId="{8D943A13-A7E6-44FB-AE51-B4283FEF9CFA}" destId="{2BE3C2AA-F502-4CDE-A97D-0D386549D0D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2A720-700E-4E9C-A0FB-D38D64C3267F}">
      <dsp:nvSpPr>
        <dsp:cNvPr id="0" name=""/>
        <dsp:cNvSpPr/>
      </dsp:nvSpPr>
      <dsp:spPr>
        <a:xfrm>
          <a:off x="2169503" y="0"/>
          <a:ext cx="2907188" cy="1775505"/>
        </a:xfrm>
        <a:prstGeom prst="trapezoid">
          <a:avLst>
            <a:gd name="adj" fmla="val 8326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169503" y="0"/>
        <a:ext cx="2907188" cy="1775505"/>
      </dsp:txXfrm>
    </dsp:sp>
    <dsp:sp modelId="{ED6A24F6-77D4-4CA0-8719-74328E357453}">
      <dsp:nvSpPr>
        <dsp:cNvPr id="0" name=""/>
        <dsp:cNvSpPr/>
      </dsp:nvSpPr>
      <dsp:spPr>
        <a:xfrm>
          <a:off x="1373940" y="1775505"/>
          <a:ext cx="4498314" cy="925730"/>
        </a:xfrm>
        <a:prstGeom prst="trapezoid">
          <a:avLst>
            <a:gd name="adj" fmla="val 8326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III: </a:t>
          </a:r>
          <a:r>
            <a:rPr lang="en-US" sz="2000" kern="1200" dirty="0"/>
            <a:t>Tumor outside kidney but inside fascia, or one nodal met</a:t>
          </a:r>
          <a:r>
            <a:rPr lang="en-US" sz="2000" kern="1200" baseline="30000" dirty="0"/>
            <a:t>1</a:t>
          </a:r>
          <a:r>
            <a:rPr lang="en-US" sz="2000" kern="1200" dirty="0"/>
            <a:t> </a:t>
          </a:r>
        </a:p>
      </dsp:txBody>
      <dsp:txXfrm>
        <a:off x="2161145" y="1775505"/>
        <a:ext cx="2923904" cy="925730"/>
      </dsp:txXfrm>
    </dsp:sp>
    <dsp:sp modelId="{27B972F5-65AA-42F2-AC01-39D49349CC73}">
      <dsp:nvSpPr>
        <dsp:cNvPr id="0" name=""/>
        <dsp:cNvSpPr/>
      </dsp:nvSpPr>
      <dsp:spPr>
        <a:xfrm>
          <a:off x="697799" y="2701236"/>
          <a:ext cx="5850596" cy="812045"/>
        </a:xfrm>
        <a:prstGeom prst="trapezoid">
          <a:avLst>
            <a:gd name="adj" fmla="val 832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II: </a:t>
          </a:r>
          <a:r>
            <a:rPr lang="en-US" sz="2000" kern="1200" dirty="0"/>
            <a:t>Tumor &gt; 7 cm and confined to kidney</a:t>
          </a:r>
        </a:p>
      </dsp:txBody>
      <dsp:txXfrm>
        <a:off x="1721653" y="2701236"/>
        <a:ext cx="3802887" cy="812045"/>
      </dsp:txXfrm>
    </dsp:sp>
    <dsp:sp modelId="{1B439F0F-16B1-401C-85D1-8C6043249428}">
      <dsp:nvSpPr>
        <dsp:cNvPr id="0" name=""/>
        <dsp:cNvSpPr/>
      </dsp:nvSpPr>
      <dsp:spPr>
        <a:xfrm>
          <a:off x="0" y="3513281"/>
          <a:ext cx="7246194" cy="838056"/>
        </a:xfrm>
        <a:prstGeom prst="trapezoid">
          <a:avLst>
            <a:gd name="adj" fmla="val 832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 </a:t>
          </a:r>
          <a:r>
            <a:rPr lang="en-US" sz="2000" kern="1200" dirty="0"/>
            <a:t>Tumor &lt;7 cm and confined to kidney</a:t>
          </a:r>
        </a:p>
      </dsp:txBody>
      <dsp:txXfrm>
        <a:off x="1268084" y="3513281"/>
        <a:ext cx="4710026" cy="838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2A720-700E-4E9C-A0FB-D38D64C3267F}">
      <dsp:nvSpPr>
        <dsp:cNvPr id="0" name=""/>
        <dsp:cNvSpPr/>
      </dsp:nvSpPr>
      <dsp:spPr>
        <a:xfrm>
          <a:off x="2169503" y="0"/>
          <a:ext cx="2907188" cy="1775505"/>
        </a:xfrm>
        <a:prstGeom prst="trapezoid">
          <a:avLst>
            <a:gd name="adj" fmla="val 8326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169503" y="0"/>
        <a:ext cx="2907188" cy="1775505"/>
      </dsp:txXfrm>
    </dsp:sp>
    <dsp:sp modelId="{ED6A24F6-77D4-4CA0-8719-74328E357453}">
      <dsp:nvSpPr>
        <dsp:cNvPr id="0" name=""/>
        <dsp:cNvSpPr/>
      </dsp:nvSpPr>
      <dsp:spPr>
        <a:xfrm>
          <a:off x="1373940" y="1775505"/>
          <a:ext cx="4498314" cy="925730"/>
        </a:xfrm>
        <a:prstGeom prst="trapezoid">
          <a:avLst>
            <a:gd name="adj" fmla="val 8326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III: </a:t>
          </a:r>
          <a:r>
            <a:rPr lang="en-US" sz="2000" kern="1200" dirty="0"/>
            <a:t>Tumor outside kidney but inside fascia, or one nodal met </a:t>
          </a:r>
        </a:p>
      </dsp:txBody>
      <dsp:txXfrm>
        <a:off x="2161145" y="1775505"/>
        <a:ext cx="2923904" cy="925730"/>
      </dsp:txXfrm>
    </dsp:sp>
    <dsp:sp modelId="{27B972F5-65AA-42F2-AC01-39D49349CC73}">
      <dsp:nvSpPr>
        <dsp:cNvPr id="0" name=""/>
        <dsp:cNvSpPr/>
      </dsp:nvSpPr>
      <dsp:spPr>
        <a:xfrm>
          <a:off x="697799" y="2701236"/>
          <a:ext cx="5850596" cy="812045"/>
        </a:xfrm>
        <a:prstGeom prst="trapezoid">
          <a:avLst>
            <a:gd name="adj" fmla="val 832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II: </a:t>
          </a:r>
          <a:r>
            <a:rPr lang="en-US" sz="2000" kern="1200" dirty="0"/>
            <a:t>Tumor &gt; 7cm and confined to kidney</a:t>
          </a:r>
        </a:p>
      </dsp:txBody>
      <dsp:txXfrm>
        <a:off x="1721653" y="2701236"/>
        <a:ext cx="3802887" cy="812045"/>
      </dsp:txXfrm>
    </dsp:sp>
    <dsp:sp modelId="{1B439F0F-16B1-401C-85D1-8C6043249428}">
      <dsp:nvSpPr>
        <dsp:cNvPr id="0" name=""/>
        <dsp:cNvSpPr/>
      </dsp:nvSpPr>
      <dsp:spPr>
        <a:xfrm>
          <a:off x="0" y="3513281"/>
          <a:ext cx="7246194" cy="838056"/>
        </a:xfrm>
        <a:prstGeom prst="trapezoid">
          <a:avLst>
            <a:gd name="adj" fmla="val 832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 </a:t>
          </a:r>
          <a:r>
            <a:rPr lang="en-US" sz="2000" kern="1200" dirty="0"/>
            <a:t>Tumor &lt;7cm and confined to kidney</a:t>
          </a:r>
        </a:p>
      </dsp:txBody>
      <dsp:txXfrm>
        <a:off x="1268084" y="3513281"/>
        <a:ext cx="4710026" cy="838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2A720-700E-4E9C-A0FB-D38D64C3267F}">
      <dsp:nvSpPr>
        <dsp:cNvPr id="0" name=""/>
        <dsp:cNvSpPr/>
      </dsp:nvSpPr>
      <dsp:spPr>
        <a:xfrm>
          <a:off x="2169503" y="0"/>
          <a:ext cx="2907188" cy="1775505"/>
        </a:xfrm>
        <a:prstGeom prst="trapezoid">
          <a:avLst>
            <a:gd name="adj" fmla="val 8326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169503" y="0"/>
        <a:ext cx="2907188" cy="1775505"/>
      </dsp:txXfrm>
    </dsp:sp>
    <dsp:sp modelId="{ED6A24F6-77D4-4CA0-8719-74328E357453}">
      <dsp:nvSpPr>
        <dsp:cNvPr id="0" name=""/>
        <dsp:cNvSpPr/>
      </dsp:nvSpPr>
      <dsp:spPr>
        <a:xfrm>
          <a:off x="1373940" y="1775505"/>
          <a:ext cx="4498314" cy="925730"/>
        </a:xfrm>
        <a:prstGeom prst="trapezoid">
          <a:avLst>
            <a:gd name="adj" fmla="val 8326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III: </a:t>
          </a:r>
          <a:r>
            <a:rPr lang="en-US" sz="2000" kern="1200" dirty="0"/>
            <a:t>Tumor outside kidney but inside fascia, or one nodal met </a:t>
          </a:r>
        </a:p>
      </dsp:txBody>
      <dsp:txXfrm>
        <a:off x="2161145" y="1775505"/>
        <a:ext cx="2923904" cy="925730"/>
      </dsp:txXfrm>
    </dsp:sp>
    <dsp:sp modelId="{27B972F5-65AA-42F2-AC01-39D49349CC73}">
      <dsp:nvSpPr>
        <dsp:cNvPr id="0" name=""/>
        <dsp:cNvSpPr/>
      </dsp:nvSpPr>
      <dsp:spPr>
        <a:xfrm>
          <a:off x="697799" y="2701236"/>
          <a:ext cx="5850596" cy="812045"/>
        </a:xfrm>
        <a:prstGeom prst="trapezoid">
          <a:avLst>
            <a:gd name="adj" fmla="val 832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II: </a:t>
          </a:r>
          <a:r>
            <a:rPr lang="en-US" sz="2000" kern="1200" dirty="0"/>
            <a:t>Tumor &gt; 7cm and confined to kidney</a:t>
          </a:r>
        </a:p>
      </dsp:txBody>
      <dsp:txXfrm>
        <a:off x="1721653" y="2701236"/>
        <a:ext cx="3802887" cy="812045"/>
      </dsp:txXfrm>
    </dsp:sp>
    <dsp:sp modelId="{1B439F0F-16B1-401C-85D1-8C6043249428}">
      <dsp:nvSpPr>
        <dsp:cNvPr id="0" name=""/>
        <dsp:cNvSpPr/>
      </dsp:nvSpPr>
      <dsp:spPr>
        <a:xfrm>
          <a:off x="0" y="3513281"/>
          <a:ext cx="7246194" cy="838056"/>
        </a:xfrm>
        <a:prstGeom prst="trapezoid">
          <a:avLst>
            <a:gd name="adj" fmla="val 832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 </a:t>
          </a:r>
          <a:r>
            <a:rPr lang="en-US" sz="2000" kern="1200" dirty="0"/>
            <a:t>Tumor &lt;7cm and confined to kidney</a:t>
          </a:r>
        </a:p>
      </dsp:txBody>
      <dsp:txXfrm>
        <a:off x="1268084" y="3513281"/>
        <a:ext cx="4710026" cy="838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2A720-700E-4E9C-A0FB-D38D64C3267F}">
      <dsp:nvSpPr>
        <dsp:cNvPr id="0" name=""/>
        <dsp:cNvSpPr/>
      </dsp:nvSpPr>
      <dsp:spPr>
        <a:xfrm>
          <a:off x="2169503" y="0"/>
          <a:ext cx="2907188" cy="1775505"/>
        </a:xfrm>
        <a:prstGeom prst="trapezoid">
          <a:avLst>
            <a:gd name="adj" fmla="val 8326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169503" y="0"/>
        <a:ext cx="2907188" cy="1775505"/>
      </dsp:txXfrm>
    </dsp:sp>
    <dsp:sp modelId="{ED6A24F6-77D4-4CA0-8719-74328E357453}">
      <dsp:nvSpPr>
        <dsp:cNvPr id="0" name=""/>
        <dsp:cNvSpPr/>
      </dsp:nvSpPr>
      <dsp:spPr>
        <a:xfrm>
          <a:off x="1373940" y="1775505"/>
          <a:ext cx="4498314" cy="925730"/>
        </a:xfrm>
        <a:prstGeom prst="trapezoid">
          <a:avLst>
            <a:gd name="adj" fmla="val 8326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III: </a:t>
          </a:r>
          <a:r>
            <a:rPr lang="en-US" sz="2000" kern="1200" dirty="0"/>
            <a:t>Tumor outside kidney but inside fascia, or one nodal met </a:t>
          </a:r>
        </a:p>
      </dsp:txBody>
      <dsp:txXfrm>
        <a:off x="2161145" y="1775505"/>
        <a:ext cx="2923904" cy="925730"/>
      </dsp:txXfrm>
    </dsp:sp>
    <dsp:sp modelId="{27B972F5-65AA-42F2-AC01-39D49349CC73}">
      <dsp:nvSpPr>
        <dsp:cNvPr id="0" name=""/>
        <dsp:cNvSpPr/>
      </dsp:nvSpPr>
      <dsp:spPr>
        <a:xfrm>
          <a:off x="697799" y="2701236"/>
          <a:ext cx="5850596" cy="812045"/>
        </a:xfrm>
        <a:prstGeom prst="trapezoid">
          <a:avLst>
            <a:gd name="adj" fmla="val 832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II: </a:t>
          </a:r>
          <a:r>
            <a:rPr lang="en-US" sz="2000" kern="1200" dirty="0"/>
            <a:t>Tumor &gt; 7cm and confined to kidney</a:t>
          </a:r>
        </a:p>
      </dsp:txBody>
      <dsp:txXfrm>
        <a:off x="1721653" y="2701236"/>
        <a:ext cx="3802887" cy="812045"/>
      </dsp:txXfrm>
    </dsp:sp>
    <dsp:sp modelId="{1B439F0F-16B1-401C-85D1-8C6043249428}">
      <dsp:nvSpPr>
        <dsp:cNvPr id="0" name=""/>
        <dsp:cNvSpPr/>
      </dsp:nvSpPr>
      <dsp:spPr>
        <a:xfrm>
          <a:off x="0" y="3513281"/>
          <a:ext cx="7246194" cy="838056"/>
        </a:xfrm>
        <a:prstGeom prst="trapezoid">
          <a:avLst>
            <a:gd name="adj" fmla="val 832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Stage I: </a:t>
          </a:r>
          <a:r>
            <a:rPr lang="en-US" sz="2000" kern="1200" dirty="0"/>
            <a:t>Tumor &lt;7cm and confined to kidney</a:t>
          </a:r>
        </a:p>
      </dsp:txBody>
      <dsp:txXfrm>
        <a:off x="1268084" y="3513281"/>
        <a:ext cx="4710026" cy="838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380BA-E147-4A2F-B9A8-38A886EB8F6F}">
      <dsp:nvSpPr>
        <dsp:cNvPr id="0" name=""/>
        <dsp:cNvSpPr/>
      </dsp:nvSpPr>
      <dsp:spPr>
        <a:xfrm rot="5400000">
          <a:off x="6589693" y="-2661723"/>
          <a:ext cx="1121829" cy="6729984"/>
        </a:xfrm>
        <a:prstGeom prst="round2SameRect">
          <a:avLst/>
        </a:prstGeom>
        <a:solidFill>
          <a:schemeClr val="accent2">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None/>
          </a:pPr>
          <a:r>
            <a:rPr lang="en-US" sz="2900" kern="1200" dirty="0">
              <a:solidFill>
                <a:schemeClr val="tx2"/>
              </a:solidFill>
            </a:rPr>
            <a:t>More favorable risk scores</a:t>
          </a:r>
        </a:p>
        <a:p>
          <a:pPr marL="285750" lvl="1" indent="-285750" algn="l" defTabSz="1289050">
            <a:lnSpc>
              <a:spcPct val="90000"/>
            </a:lnSpc>
            <a:spcBef>
              <a:spcPct val="0"/>
            </a:spcBef>
            <a:spcAft>
              <a:spcPct val="15000"/>
            </a:spcAft>
            <a:buNone/>
          </a:pPr>
          <a:r>
            <a:rPr lang="en-US" sz="2900" kern="1200" dirty="0">
              <a:solidFill>
                <a:schemeClr val="tx2"/>
              </a:solidFill>
            </a:rPr>
            <a:t>Better baseline functional status</a:t>
          </a:r>
        </a:p>
      </dsp:txBody>
      <dsp:txXfrm rot="-5400000">
        <a:off x="3785616" y="197117"/>
        <a:ext cx="6675221" cy="1012303"/>
      </dsp:txXfrm>
    </dsp:sp>
    <dsp:sp modelId="{D39D50B4-B9F6-4C7A-AE8B-DA49CC107B92}">
      <dsp:nvSpPr>
        <dsp:cNvPr id="0" name=""/>
        <dsp:cNvSpPr/>
      </dsp:nvSpPr>
      <dsp:spPr>
        <a:xfrm>
          <a:off x="0" y="2124"/>
          <a:ext cx="3785616" cy="14022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Baseline characteristics</a:t>
          </a:r>
        </a:p>
      </dsp:txBody>
      <dsp:txXfrm>
        <a:off x="68454" y="70578"/>
        <a:ext cx="3648708" cy="1265378"/>
      </dsp:txXfrm>
    </dsp:sp>
    <dsp:sp modelId="{C0950B3F-BA73-40C8-98B3-C8E3D16C9297}">
      <dsp:nvSpPr>
        <dsp:cNvPr id="0" name=""/>
        <dsp:cNvSpPr/>
      </dsp:nvSpPr>
      <dsp:spPr>
        <a:xfrm rot="5400000">
          <a:off x="6589693" y="-1189323"/>
          <a:ext cx="1121829" cy="6729984"/>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None/>
          </a:pPr>
          <a:r>
            <a:rPr lang="en-US" sz="2900" kern="1200" dirty="0">
              <a:solidFill>
                <a:schemeClr val="tx2"/>
              </a:solidFill>
            </a:rPr>
            <a:t>More likely to use cytokines as first line</a:t>
          </a:r>
        </a:p>
      </dsp:txBody>
      <dsp:txXfrm rot="-5400000">
        <a:off x="3785616" y="1669517"/>
        <a:ext cx="6675221" cy="1012303"/>
      </dsp:txXfrm>
    </dsp:sp>
    <dsp:sp modelId="{771E3E51-7545-4DBA-8045-CE858D5426EF}">
      <dsp:nvSpPr>
        <dsp:cNvPr id="0" name=""/>
        <dsp:cNvSpPr/>
      </dsp:nvSpPr>
      <dsp:spPr>
        <a:xfrm>
          <a:off x="0" y="1474525"/>
          <a:ext cx="3785616" cy="1402286"/>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Prior treatments</a:t>
          </a:r>
        </a:p>
      </dsp:txBody>
      <dsp:txXfrm>
        <a:off x="68454" y="1542979"/>
        <a:ext cx="3648708" cy="1265378"/>
      </dsp:txXfrm>
    </dsp:sp>
    <dsp:sp modelId="{6B2AD819-8A0B-4ADF-8C64-6457420EF89A}">
      <dsp:nvSpPr>
        <dsp:cNvPr id="0" name=""/>
        <dsp:cNvSpPr/>
      </dsp:nvSpPr>
      <dsp:spPr>
        <a:xfrm rot="5400000">
          <a:off x="6589693" y="283077"/>
          <a:ext cx="1121829" cy="6729984"/>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None/>
          </a:pPr>
          <a:r>
            <a:rPr lang="en-US" sz="2900" kern="1200" dirty="0">
              <a:solidFill>
                <a:schemeClr val="tx2"/>
              </a:solidFill>
            </a:rPr>
            <a:t>Genetics may increase risk of high-grade skin rash with sorafenib</a:t>
          </a:r>
        </a:p>
      </dsp:txBody>
      <dsp:txXfrm rot="-5400000">
        <a:off x="3785616" y="3141918"/>
        <a:ext cx="6675221" cy="1012303"/>
      </dsp:txXfrm>
    </dsp:sp>
    <dsp:sp modelId="{36087A00-6AE9-4124-AB9C-71E49090853C}">
      <dsp:nvSpPr>
        <dsp:cNvPr id="0" name=""/>
        <dsp:cNvSpPr/>
      </dsp:nvSpPr>
      <dsp:spPr>
        <a:xfrm>
          <a:off x="0" y="2946926"/>
          <a:ext cx="3785616" cy="1402286"/>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Adverse events</a:t>
          </a:r>
        </a:p>
      </dsp:txBody>
      <dsp:txXfrm>
        <a:off x="68454" y="3015380"/>
        <a:ext cx="3648708" cy="1265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DF00E-AB4E-49FA-9EB5-CDA164A773B6}">
      <dsp:nvSpPr>
        <dsp:cNvPr id="0" name=""/>
        <dsp:cNvSpPr/>
      </dsp:nvSpPr>
      <dsp:spPr>
        <a:xfrm>
          <a:off x="0" y="25321"/>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Primary endpoint</a:t>
          </a:r>
        </a:p>
      </dsp:txBody>
      <dsp:txXfrm>
        <a:off x="48005" y="73326"/>
        <a:ext cx="10419590" cy="887374"/>
      </dsp:txXfrm>
    </dsp:sp>
    <dsp:sp modelId="{BFC5385B-56F9-4791-864F-C3B60C99FA53}">
      <dsp:nvSpPr>
        <dsp:cNvPr id="0" name=""/>
        <dsp:cNvSpPr/>
      </dsp:nvSpPr>
      <dsp:spPr>
        <a:xfrm>
          <a:off x="0" y="1008706"/>
          <a:ext cx="105156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None/>
          </a:pPr>
          <a:r>
            <a:rPr lang="en-US" sz="3200" kern="1200" dirty="0">
              <a:solidFill>
                <a:schemeClr val="bg1"/>
              </a:solidFill>
            </a:rPr>
            <a:t>Overall survival, 26 month minimum follow up</a:t>
          </a:r>
        </a:p>
      </dsp:txBody>
      <dsp:txXfrm>
        <a:off x="0" y="1008706"/>
        <a:ext cx="10515600" cy="678960"/>
      </dsp:txXfrm>
    </dsp:sp>
    <dsp:sp modelId="{F8EB691B-5E97-4042-9A67-E0D404D0DB93}">
      <dsp:nvSpPr>
        <dsp:cNvPr id="0" name=""/>
        <dsp:cNvSpPr/>
      </dsp:nvSpPr>
      <dsp:spPr>
        <a:xfrm>
          <a:off x="0" y="1687666"/>
          <a:ext cx="10515600"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Secondary endpoints</a:t>
          </a:r>
        </a:p>
      </dsp:txBody>
      <dsp:txXfrm>
        <a:off x="48005" y="1735671"/>
        <a:ext cx="10419590" cy="887374"/>
      </dsp:txXfrm>
    </dsp:sp>
    <dsp:sp modelId="{24A04D96-00F0-4C23-A819-AA117158B7FA}">
      <dsp:nvSpPr>
        <dsp:cNvPr id="0" name=""/>
        <dsp:cNvSpPr/>
      </dsp:nvSpPr>
      <dsp:spPr>
        <a:xfrm>
          <a:off x="0" y="2671051"/>
          <a:ext cx="10515600" cy="165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None/>
          </a:pPr>
          <a:r>
            <a:rPr lang="en-US" sz="3200" kern="1200" dirty="0">
              <a:solidFill>
                <a:schemeClr val="bg1"/>
              </a:solidFill>
            </a:rPr>
            <a:t>Objective response rate</a:t>
          </a:r>
        </a:p>
        <a:p>
          <a:pPr marL="285750" lvl="1" indent="-285750" algn="l" defTabSz="1422400">
            <a:lnSpc>
              <a:spcPct val="90000"/>
            </a:lnSpc>
            <a:spcBef>
              <a:spcPct val="0"/>
            </a:spcBef>
            <a:spcAft>
              <a:spcPct val="20000"/>
            </a:spcAft>
            <a:buNone/>
          </a:pPr>
          <a:r>
            <a:rPr lang="en-US" sz="3200" kern="1200" dirty="0">
              <a:solidFill>
                <a:schemeClr val="bg1"/>
              </a:solidFill>
            </a:rPr>
            <a:t>Progression free survival</a:t>
          </a:r>
        </a:p>
        <a:p>
          <a:pPr marL="285750" lvl="1" indent="-285750" algn="l" defTabSz="1422400">
            <a:lnSpc>
              <a:spcPct val="90000"/>
            </a:lnSpc>
            <a:spcBef>
              <a:spcPct val="0"/>
            </a:spcBef>
            <a:spcAft>
              <a:spcPct val="20000"/>
            </a:spcAft>
            <a:buNone/>
          </a:pPr>
          <a:r>
            <a:rPr lang="en-US" sz="3200" kern="1200" dirty="0">
              <a:solidFill>
                <a:schemeClr val="bg1"/>
              </a:solidFill>
            </a:rPr>
            <a:t>Adverse events</a:t>
          </a:r>
        </a:p>
      </dsp:txBody>
      <dsp:txXfrm>
        <a:off x="0" y="2671051"/>
        <a:ext cx="10515600" cy="1654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EF770-08C8-41B6-9F7B-68737F9FDEE8}">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239ED4-0C9B-4B48-B908-FA7DBC46E580}">
      <dsp:nvSpPr>
        <dsp:cNvPr id="0" name=""/>
        <dsp:cNvSpPr/>
      </dsp:nvSpPr>
      <dsp:spPr>
        <a:xfrm>
          <a:off x="604289" y="435133"/>
          <a:ext cx="9851585" cy="8702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37/410 (9%) nivolumab and 26/411 (6%) Everolimus patients</a:t>
          </a:r>
        </a:p>
      </dsp:txBody>
      <dsp:txXfrm>
        <a:off x="604289" y="435133"/>
        <a:ext cx="9851585" cy="870267"/>
      </dsp:txXfrm>
    </dsp:sp>
    <dsp:sp modelId="{6EE2D147-F342-4710-AACC-D34974FF85FE}">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16AD97-73F0-4D8F-9BCB-44F96C5A89B6}">
      <dsp:nvSpPr>
        <dsp:cNvPr id="0" name=""/>
        <dsp:cNvSpPr/>
      </dsp:nvSpPr>
      <dsp:spPr>
        <a:xfrm>
          <a:off x="920631" y="1740535"/>
          <a:ext cx="9535243" cy="870267"/>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Higher baseline </a:t>
          </a:r>
          <a:r>
            <a:rPr lang="en-US" sz="2600" kern="1200" dirty="0" err="1"/>
            <a:t>Karnofsky</a:t>
          </a:r>
          <a:r>
            <a:rPr lang="en-US" sz="2600" kern="1200" dirty="0"/>
            <a:t> performance status</a:t>
          </a:r>
        </a:p>
      </dsp:txBody>
      <dsp:txXfrm>
        <a:off x="920631" y="1740535"/>
        <a:ext cx="9535243" cy="870267"/>
      </dsp:txXfrm>
    </dsp:sp>
    <dsp:sp modelId="{FAA55E55-336B-4A17-A89A-B3DBE1948EF3}">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0E604F-7D89-4C43-B7C8-EEA99BD84885}">
      <dsp:nvSpPr>
        <dsp:cNvPr id="0" name=""/>
        <dsp:cNvSpPr/>
      </dsp:nvSpPr>
      <dsp:spPr>
        <a:xfrm>
          <a:off x="604289" y="3045936"/>
          <a:ext cx="9851585" cy="87026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Higher rates of prior treatment with </a:t>
          </a:r>
          <a:r>
            <a:rPr lang="en-US" sz="2600" kern="1200" dirty="0" err="1"/>
            <a:t>axitinib</a:t>
          </a:r>
          <a:r>
            <a:rPr lang="en-US" sz="2600" kern="1200" dirty="0"/>
            <a:t>, interferon-</a:t>
          </a:r>
          <a:r>
            <a:rPr lang="el-GR" sz="2600" kern="1200" dirty="0"/>
            <a:t>α</a:t>
          </a:r>
          <a:r>
            <a:rPr lang="en-US" sz="2600" kern="1200" dirty="0"/>
            <a:t>, sorafenib</a:t>
          </a:r>
        </a:p>
      </dsp:txBody>
      <dsp:txXfrm>
        <a:off x="604289" y="3045936"/>
        <a:ext cx="9851585" cy="870267"/>
      </dsp:txXfrm>
    </dsp:sp>
    <dsp:sp modelId="{6392D879-E474-4468-BAB2-0BE632F60FC1}">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7E26C-D58E-433E-B3C6-C7C645554E48}">
      <dsp:nvSpPr>
        <dsp:cNvPr id="0" name=""/>
        <dsp:cNvSpPr/>
      </dsp:nvSpPr>
      <dsp:spPr>
        <a:xfrm>
          <a:off x="0" y="51766"/>
          <a:ext cx="10515600" cy="1350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Conclusions limited by small subpopulation</a:t>
          </a:r>
        </a:p>
      </dsp:txBody>
      <dsp:txXfrm>
        <a:off x="65934" y="117700"/>
        <a:ext cx="10383732" cy="1218787"/>
      </dsp:txXfrm>
    </dsp:sp>
    <dsp:sp modelId="{FFE942C4-4244-4CC0-9927-981D547E9DCF}">
      <dsp:nvSpPr>
        <dsp:cNvPr id="0" name=""/>
        <dsp:cNvSpPr/>
      </dsp:nvSpPr>
      <dsp:spPr>
        <a:xfrm>
          <a:off x="0" y="1500341"/>
          <a:ext cx="10515600" cy="135065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Better baseline characteristics may explain improved survival for all treatments</a:t>
          </a:r>
        </a:p>
      </dsp:txBody>
      <dsp:txXfrm>
        <a:off x="65934" y="1566275"/>
        <a:ext cx="10383732" cy="1218787"/>
      </dsp:txXfrm>
    </dsp:sp>
    <dsp:sp modelId="{2BE3C2AA-F502-4CDE-A97D-0D386549D0D8}">
      <dsp:nvSpPr>
        <dsp:cNvPr id="0" name=""/>
        <dsp:cNvSpPr/>
      </dsp:nvSpPr>
      <dsp:spPr>
        <a:xfrm>
          <a:off x="0" y="2948916"/>
          <a:ext cx="10515600" cy="1350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Treatment regimens remain diverse, with several effective options </a:t>
          </a:r>
        </a:p>
      </dsp:txBody>
      <dsp:txXfrm>
        <a:off x="65934" y="3014850"/>
        <a:ext cx="10383732" cy="12187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1D0C5-70E8-4607-A7E2-97FDA64CDFE3}"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F6446-2CEA-4F38-BF28-ECAD7FF88779}" type="slidenum">
              <a:rPr lang="en-US" smtClean="0"/>
              <a:t>‹#›</a:t>
            </a:fld>
            <a:endParaRPr lang="en-US"/>
          </a:p>
        </p:txBody>
      </p:sp>
    </p:spTree>
    <p:extLst>
      <p:ext uri="{BB962C8B-B14F-4D97-AF65-F5344CB8AC3E}">
        <p14:creationId xmlns:p14="http://schemas.microsoft.com/office/powerpoint/2010/main" val="91086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on the study by Tomita and colleagues comparing the efficacy of nivolumab to that of everolimus in the treatment of advanced renal cell carcinoma.  This study was a subgroup analysis based on the original </a:t>
            </a:r>
            <a:r>
              <a:rPr lang="en-US" dirty="0" err="1"/>
              <a:t>CheckMate</a:t>
            </a:r>
            <a:r>
              <a:rPr lang="en-US" dirty="0"/>
              <a:t> 025 study, which was the phase III clinical trial for nivolumab.</a:t>
            </a:r>
          </a:p>
        </p:txBody>
      </p:sp>
      <p:sp>
        <p:nvSpPr>
          <p:cNvPr id="4" name="Slide Number Placeholder 3"/>
          <p:cNvSpPr>
            <a:spLocks noGrp="1"/>
          </p:cNvSpPr>
          <p:nvPr>
            <p:ph type="sldNum" sz="quarter" idx="5"/>
          </p:nvPr>
        </p:nvSpPr>
        <p:spPr/>
        <p:txBody>
          <a:bodyPr/>
          <a:lstStyle/>
          <a:p>
            <a:fld id="{C99F6446-2CEA-4F38-BF28-ECAD7FF88779}" type="slidenum">
              <a:rPr lang="en-US" smtClean="0"/>
              <a:t>1</a:t>
            </a:fld>
            <a:endParaRPr lang="en-US"/>
          </a:p>
        </p:txBody>
      </p:sp>
    </p:spTree>
    <p:extLst>
      <p:ext uri="{BB962C8B-B14F-4D97-AF65-F5344CB8AC3E}">
        <p14:creationId xmlns:p14="http://schemas.microsoft.com/office/powerpoint/2010/main" val="65518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the current study sought to analyze the efficacy and side effects of nivolumab as a second line chemotherapeutic in the Japanese population as compared to everolimus.  The primary endpoint was overall survival, and secondary endpoints were ORR, progression free survival, and the occurrence of adverse events</a:t>
            </a:r>
          </a:p>
        </p:txBody>
      </p:sp>
      <p:sp>
        <p:nvSpPr>
          <p:cNvPr id="4" name="Slide Number Placeholder 3"/>
          <p:cNvSpPr>
            <a:spLocks noGrp="1"/>
          </p:cNvSpPr>
          <p:nvPr>
            <p:ph type="sldNum" sz="quarter" idx="5"/>
          </p:nvPr>
        </p:nvSpPr>
        <p:spPr/>
        <p:txBody>
          <a:bodyPr/>
          <a:lstStyle/>
          <a:p>
            <a:fld id="{C99F6446-2CEA-4F38-BF28-ECAD7FF88779}" type="slidenum">
              <a:rPr lang="en-US" smtClean="0"/>
              <a:t>10</a:t>
            </a:fld>
            <a:endParaRPr lang="en-US"/>
          </a:p>
        </p:txBody>
      </p:sp>
    </p:spTree>
    <p:extLst>
      <p:ext uri="{BB962C8B-B14F-4D97-AF65-F5344CB8AC3E}">
        <p14:creationId xmlns:p14="http://schemas.microsoft.com/office/powerpoint/2010/main" val="703535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population of Japanese patients, we see they comprised a small proportion of study participants.  As expected, they had a higher baseline functional status prior to treatment, and were more likely to have been treated with cytokines initially.</a:t>
            </a:r>
          </a:p>
        </p:txBody>
      </p:sp>
      <p:sp>
        <p:nvSpPr>
          <p:cNvPr id="4" name="Slide Number Placeholder 3"/>
          <p:cNvSpPr>
            <a:spLocks noGrp="1"/>
          </p:cNvSpPr>
          <p:nvPr>
            <p:ph type="sldNum" sz="quarter" idx="5"/>
          </p:nvPr>
        </p:nvSpPr>
        <p:spPr/>
        <p:txBody>
          <a:bodyPr/>
          <a:lstStyle/>
          <a:p>
            <a:fld id="{C99F6446-2CEA-4F38-BF28-ECAD7FF88779}" type="slidenum">
              <a:rPr lang="en-US" smtClean="0"/>
              <a:t>11</a:t>
            </a:fld>
            <a:endParaRPr lang="en-US"/>
          </a:p>
        </p:txBody>
      </p:sp>
    </p:spTree>
    <p:extLst>
      <p:ext uri="{BB962C8B-B14F-4D97-AF65-F5344CB8AC3E}">
        <p14:creationId xmlns:p14="http://schemas.microsoft.com/office/powerpoint/2010/main" val="2472801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Japanese patients had better overall survival on both treatments as compared to the global population. Due to this, the median overall survival in the nivolumab and everolimus treatment arms was not reached</a:t>
            </a:r>
          </a:p>
        </p:txBody>
      </p:sp>
      <p:sp>
        <p:nvSpPr>
          <p:cNvPr id="4" name="Slide Number Placeholder 3"/>
          <p:cNvSpPr>
            <a:spLocks noGrp="1"/>
          </p:cNvSpPr>
          <p:nvPr>
            <p:ph type="sldNum" sz="quarter" idx="5"/>
          </p:nvPr>
        </p:nvSpPr>
        <p:spPr/>
        <p:txBody>
          <a:bodyPr/>
          <a:lstStyle/>
          <a:p>
            <a:fld id="{C99F6446-2CEA-4F38-BF28-ECAD7FF88779}" type="slidenum">
              <a:rPr lang="en-US" smtClean="0"/>
              <a:t>12</a:t>
            </a:fld>
            <a:endParaRPr lang="en-US"/>
          </a:p>
        </p:txBody>
      </p:sp>
    </p:spTree>
    <p:extLst>
      <p:ext uri="{BB962C8B-B14F-4D97-AF65-F5344CB8AC3E}">
        <p14:creationId xmlns:p14="http://schemas.microsoft.com/office/powerpoint/2010/main" val="82989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was seen with the global population, ORR was higher among Japanese patients treated with nivolumab.</a:t>
            </a:r>
          </a:p>
        </p:txBody>
      </p:sp>
      <p:sp>
        <p:nvSpPr>
          <p:cNvPr id="4" name="Slide Number Placeholder 3"/>
          <p:cNvSpPr>
            <a:spLocks noGrp="1"/>
          </p:cNvSpPr>
          <p:nvPr>
            <p:ph type="sldNum" sz="quarter" idx="5"/>
          </p:nvPr>
        </p:nvSpPr>
        <p:spPr/>
        <p:txBody>
          <a:bodyPr/>
          <a:lstStyle/>
          <a:p>
            <a:fld id="{C99F6446-2CEA-4F38-BF28-ECAD7FF88779}" type="slidenum">
              <a:rPr lang="en-US" smtClean="0"/>
              <a:t>13</a:t>
            </a:fld>
            <a:endParaRPr lang="en-US"/>
          </a:p>
        </p:txBody>
      </p:sp>
    </p:spTree>
    <p:extLst>
      <p:ext uri="{BB962C8B-B14F-4D97-AF65-F5344CB8AC3E}">
        <p14:creationId xmlns:p14="http://schemas.microsoft.com/office/powerpoint/2010/main" val="425749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trend towards lower rates of adverse events in Japanese patients treated with nivolumab as compared with everolimus.  This effect was more pronounced when looking at the more severe adverse events.  The most common adverse event with everolimus was stomatitis, whereas the most common one with nivolumab was diarrhea.</a:t>
            </a:r>
          </a:p>
        </p:txBody>
      </p:sp>
      <p:sp>
        <p:nvSpPr>
          <p:cNvPr id="4" name="Slide Number Placeholder 3"/>
          <p:cNvSpPr>
            <a:spLocks noGrp="1"/>
          </p:cNvSpPr>
          <p:nvPr>
            <p:ph type="sldNum" sz="quarter" idx="5"/>
          </p:nvPr>
        </p:nvSpPr>
        <p:spPr/>
        <p:txBody>
          <a:bodyPr/>
          <a:lstStyle/>
          <a:p>
            <a:fld id="{C99F6446-2CEA-4F38-BF28-ECAD7FF88779}" type="slidenum">
              <a:rPr lang="en-US" smtClean="0"/>
              <a:t>14</a:t>
            </a:fld>
            <a:endParaRPr lang="en-US"/>
          </a:p>
        </p:txBody>
      </p:sp>
    </p:spTree>
    <p:extLst>
      <p:ext uri="{BB962C8B-B14F-4D97-AF65-F5344CB8AC3E}">
        <p14:creationId xmlns:p14="http://schemas.microsoft.com/office/powerpoint/2010/main" val="103961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 this study up, the Japanese subgroup in this study had better survival overall on both agents.  This very well may be explained by the better baseline characteristics of this population.  There was a trend towards a higher ORR and lower rates of adverse events with nivolumab.  The study is limited by the small size of the Japanese cohort.</a:t>
            </a:r>
          </a:p>
          <a:p>
            <a:endParaRPr lang="en-US" dirty="0"/>
          </a:p>
          <a:p>
            <a:r>
              <a:rPr lang="en-US" dirty="0"/>
              <a:t>Thus, chemotherapeutic treatment for advanced RCC in Japanese patients remains diverse, with several effective options with differing mechanisms of action available to clinicians.</a:t>
            </a:r>
          </a:p>
        </p:txBody>
      </p:sp>
      <p:sp>
        <p:nvSpPr>
          <p:cNvPr id="4" name="Slide Number Placeholder 3"/>
          <p:cNvSpPr>
            <a:spLocks noGrp="1"/>
          </p:cNvSpPr>
          <p:nvPr>
            <p:ph type="sldNum" sz="quarter" idx="5"/>
          </p:nvPr>
        </p:nvSpPr>
        <p:spPr/>
        <p:txBody>
          <a:bodyPr/>
          <a:lstStyle/>
          <a:p>
            <a:fld id="{C99F6446-2CEA-4F38-BF28-ECAD7FF88779}" type="slidenum">
              <a:rPr lang="en-US" smtClean="0"/>
              <a:t>15</a:t>
            </a:fld>
            <a:endParaRPr lang="en-US"/>
          </a:p>
        </p:txBody>
      </p:sp>
    </p:spTree>
    <p:extLst>
      <p:ext uri="{BB962C8B-B14F-4D97-AF65-F5344CB8AC3E}">
        <p14:creationId xmlns:p14="http://schemas.microsoft.com/office/powerpoint/2010/main" val="47235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off with a brief overview of the types of patients who would be receiving these treatments.  Renal cell carcinoma is staged I through IV.  Stages I and II are distinguished by tumor size for tumors inside the kidney, whereas stage III involves extra-renal invasion or nodal metastasis and stage IV involves extra-fascial invasion or distant metastasis.</a:t>
            </a:r>
          </a:p>
        </p:txBody>
      </p:sp>
      <p:sp>
        <p:nvSpPr>
          <p:cNvPr id="4" name="Slide Number Placeholder 3"/>
          <p:cNvSpPr>
            <a:spLocks noGrp="1"/>
          </p:cNvSpPr>
          <p:nvPr>
            <p:ph type="sldNum" sz="quarter" idx="5"/>
          </p:nvPr>
        </p:nvSpPr>
        <p:spPr/>
        <p:txBody>
          <a:bodyPr/>
          <a:lstStyle/>
          <a:p>
            <a:fld id="{C99F6446-2CEA-4F38-BF28-ECAD7FF88779}" type="slidenum">
              <a:rPr lang="en-US" smtClean="0"/>
              <a:t>2</a:t>
            </a:fld>
            <a:endParaRPr lang="en-US"/>
          </a:p>
        </p:txBody>
      </p:sp>
    </p:spTree>
    <p:extLst>
      <p:ext uri="{BB962C8B-B14F-4D97-AF65-F5344CB8AC3E}">
        <p14:creationId xmlns:p14="http://schemas.microsoft.com/office/powerpoint/2010/main" val="21892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most patients with stage IV RCC, chemotherapy is the first line of treatment.  There are a number of different drug options with different mechanisms which we will get into in a minute.  Sometimes for stage IV patients with oligometastatic disease, cytoreductive surgery and metastatectomy is performed, but this is done in addition to chemotherapy.</a:t>
            </a:r>
          </a:p>
        </p:txBody>
      </p:sp>
      <p:sp>
        <p:nvSpPr>
          <p:cNvPr id="4" name="Slide Number Placeholder 3"/>
          <p:cNvSpPr>
            <a:spLocks noGrp="1"/>
          </p:cNvSpPr>
          <p:nvPr>
            <p:ph type="sldNum" sz="quarter" idx="5"/>
          </p:nvPr>
        </p:nvSpPr>
        <p:spPr/>
        <p:txBody>
          <a:bodyPr/>
          <a:lstStyle/>
          <a:p>
            <a:fld id="{C99F6446-2CEA-4F38-BF28-ECAD7FF88779}" type="slidenum">
              <a:rPr lang="en-US" smtClean="0"/>
              <a:t>3</a:t>
            </a:fld>
            <a:endParaRPr lang="en-US"/>
          </a:p>
        </p:txBody>
      </p:sp>
    </p:spTree>
    <p:extLst>
      <p:ext uri="{BB962C8B-B14F-4D97-AF65-F5344CB8AC3E}">
        <p14:creationId xmlns:p14="http://schemas.microsoft.com/office/powerpoint/2010/main" val="307443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contrast, Stages I-III of RCC are typically first treated with surgical tumor resection, either a partial or complete nephrectomy, according to the NCCN guidelines.  In some more advanced cases, adjuvant chemotherapy is utilized, but for the most part surgical resection is performed with curative intent.</a:t>
            </a:r>
          </a:p>
        </p:txBody>
      </p:sp>
      <p:sp>
        <p:nvSpPr>
          <p:cNvPr id="4" name="Slide Number Placeholder 3"/>
          <p:cNvSpPr>
            <a:spLocks noGrp="1"/>
          </p:cNvSpPr>
          <p:nvPr>
            <p:ph type="sldNum" sz="quarter" idx="5"/>
          </p:nvPr>
        </p:nvSpPr>
        <p:spPr/>
        <p:txBody>
          <a:bodyPr/>
          <a:lstStyle/>
          <a:p>
            <a:fld id="{C99F6446-2CEA-4F38-BF28-ECAD7FF88779}" type="slidenum">
              <a:rPr lang="en-US" smtClean="0"/>
              <a:t>4</a:t>
            </a:fld>
            <a:endParaRPr lang="en-US"/>
          </a:p>
        </p:txBody>
      </p:sp>
    </p:spTree>
    <p:extLst>
      <p:ext uri="{BB962C8B-B14F-4D97-AF65-F5344CB8AC3E}">
        <p14:creationId xmlns:p14="http://schemas.microsoft.com/office/powerpoint/2010/main" val="296914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patients with Stage I-III RCC have progression of disease following surgical treatment, which would either consist of local tumor recurrence or distant metastasis, chemotherapy is then initiated as the next line of treatment.</a:t>
            </a:r>
          </a:p>
        </p:txBody>
      </p:sp>
      <p:sp>
        <p:nvSpPr>
          <p:cNvPr id="4" name="Slide Number Placeholder 3"/>
          <p:cNvSpPr>
            <a:spLocks noGrp="1"/>
          </p:cNvSpPr>
          <p:nvPr>
            <p:ph type="sldNum" sz="quarter" idx="5"/>
          </p:nvPr>
        </p:nvSpPr>
        <p:spPr/>
        <p:txBody>
          <a:bodyPr/>
          <a:lstStyle/>
          <a:p>
            <a:fld id="{C99F6446-2CEA-4F38-BF28-ECAD7FF88779}" type="slidenum">
              <a:rPr lang="en-US" smtClean="0"/>
              <a:t>5</a:t>
            </a:fld>
            <a:endParaRPr lang="en-US"/>
          </a:p>
        </p:txBody>
      </p:sp>
    </p:spTree>
    <p:extLst>
      <p:ext uri="{BB962C8B-B14F-4D97-AF65-F5344CB8AC3E}">
        <p14:creationId xmlns:p14="http://schemas.microsoft.com/office/powerpoint/2010/main" val="107706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countries, first line chemotherapy for RCC consists of one or more of several different targeted drugs.  Cytokines, such as IL-2, which stimulate the cytotoxic immune response on a systemic level, are sometimes still utilized though they generally have lower efficacy and a bigger side effect profile.  Targeted chemotherapies for RCC include those like sorafenib and </a:t>
            </a:r>
            <a:r>
              <a:rPr lang="en-US" dirty="0" err="1"/>
              <a:t>axitinib</a:t>
            </a:r>
            <a:r>
              <a:rPr lang="en-US" dirty="0"/>
              <a:t> that target VEGF, which prevents the neovascularization necessary for tumor growth.  Others, like everolimus and </a:t>
            </a:r>
            <a:r>
              <a:rPr lang="en-US" dirty="0" err="1"/>
              <a:t>temsirolimus</a:t>
            </a:r>
            <a:r>
              <a:rPr lang="en-US" dirty="0"/>
              <a:t>, work to inhibit the mTOR protein and thus downregulate the processes of DNA and protein synthesis necessary for the uncontrolled growth seen in tumor cells.</a:t>
            </a:r>
          </a:p>
        </p:txBody>
      </p:sp>
      <p:sp>
        <p:nvSpPr>
          <p:cNvPr id="4" name="Slide Number Placeholder 3"/>
          <p:cNvSpPr>
            <a:spLocks noGrp="1"/>
          </p:cNvSpPr>
          <p:nvPr>
            <p:ph type="sldNum" sz="quarter" idx="5"/>
          </p:nvPr>
        </p:nvSpPr>
        <p:spPr/>
        <p:txBody>
          <a:bodyPr/>
          <a:lstStyle/>
          <a:p>
            <a:fld id="{C99F6446-2CEA-4F38-BF28-ECAD7FF88779}" type="slidenum">
              <a:rPr lang="en-US" smtClean="0"/>
              <a:t>6</a:t>
            </a:fld>
            <a:endParaRPr lang="en-US"/>
          </a:p>
        </p:txBody>
      </p:sp>
    </p:spTree>
    <p:extLst>
      <p:ext uri="{BB962C8B-B14F-4D97-AF65-F5344CB8AC3E}">
        <p14:creationId xmlns:p14="http://schemas.microsoft.com/office/powerpoint/2010/main" val="70482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Nivolumab is a novel chemotherapeutic agent which inhibits the binding of PD-1 to PD-L1 and PD-L2 on tumor cells, allowing T cells to recognize the tumor as foreign and stimulate the cytotoxic immune response.</a:t>
            </a:r>
          </a:p>
        </p:txBody>
      </p:sp>
      <p:sp>
        <p:nvSpPr>
          <p:cNvPr id="4" name="Slide Number Placeholder 3"/>
          <p:cNvSpPr>
            <a:spLocks noGrp="1"/>
          </p:cNvSpPr>
          <p:nvPr>
            <p:ph type="sldNum" sz="quarter" idx="5"/>
          </p:nvPr>
        </p:nvSpPr>
        <p:spPr/>
        <p:txBody>
          <a:bodyPr/>
          <a:lstStyle/>
          <a:p>
            <a:fld id="{C99F6446-2CEA-4F38-BF28-ECAD7FF88779}" type="slidenum">
              <a:rPr lang="en-US" smtClean="0"/>
              <a:t>7</a:t>
            </a:fld>
            <a:endParaRPr lang="en-US"/>
          </a:p>
        </p:txBody>
      </p:sp>
    </p:spTree>
    <p:extLst>
      <p:ext uri="{BB962C8B-B14F-4D97-AF65-F5344CB8AC3E}">
        <p14:creationId xmlns:p14="http://schemas.microsoft.com/office/powerpoint/2010/main" val="415184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a:t>
            </a:r>
            <a:r>
              <a:rPr lang="en-US" dirty="0" err="1"/>
              <a:t>CheckMate</a:t>
            </a:r>
            <a:r>
              <a:rPr lang="en-US" dirty="0"/>
              <a:t> 025 study, upon which this study is based, showed that the new agent nivolumab significantly improved overall survival and the objective response rate when compared to everolimus as a second line treatment of advanced RCC.</a:t>
            </a:r>
          </a:p>
        </p:txBody>
      </p:sp>
      <p:sp>
        <p:nvSpPr>
          <p:cNvPr id="4" name="Slide Number Placeholder 3"/>
          <p:cNvSpPr>
            <a:spLocks noGrp="1"/>
          </p:cNvSpPr>
          <p:nvPr>
            <p:ph type="sldNum" sz="quarter" idx="5"/>
          </p:nvPr>
        </p:nvSpPr>
        <p:spPr/>
        <p:txBody>
          <a:bodyPr/>
          <a:lstStyle/>
          <a:p>
            <a:fld id="{C99F6446-2CEA-4F38-BF28-ECAD7FF88779}" type="slidenum">
              <a:rPr lang="en-US" smtClean="0"/>
              <a:t>8</a:t>
            </a:fld>
            <a:endParaRPr lang="en-US"/>
          </a:p>
        </p:txBody>
      </p:sp>
    </p:spTree>
    <p:extLst>
      <p:ext uri="{BB962C8B-B14F-4D97-AF65-F5344CB8AC3E}">
        <p14:creationId xmlns:p14="http://schemas.microsoft.com/office/powerpoint/2010/main" val="27144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is not a foregone conclusion that the Japanese population would have the same response to nivolumab as patients from other parts of the world.  Japanese patients with </a:t>
            </a:r>
            <a:r>
              <a:rPr lang="en-US" dirty="0" err="1"/>
              <a:t>aRCC</a:t>
            </a:r>
            <a:r>
              <a:rPr lang="en-US" dirty="0"/>
              <a:t> who go on chemotherapy tend to have lower risk scores and a better functional status at the time of treatment initiation.  Additionally, Japanese patients are more likely to have been treated with a cytokine as a first-line chemotherapeutic agent.  Finally, the specific genetics of Japanese patients has been shown to increase the risks of certain side effects of other chemotherapeutic agents, and therefore it is reasonable to assume they might respond differently to new drugs.</a:t>
            </a:r>
          </a:p>
        </p:txBody>
      </p:sp>
      <p:sp>
        <p:nvSpPr>
          <p:cNvPr id="4" name="Slide Number Placeholder 3"/>
          <p:cNvSpPr>
            <a:spLocks noGrp="1"/>
          </p:cNvSpPr>
          <p:nvPr>
            <p:ph type="sldNum" sz="quarter" idx="5"/>
          </p:nvPr>
        </p:nvSpPr>
        <p:spPr/>
        <p:txBody>
          <a:bodyPr/>
          <a:lstStyle/>
          <a:p>
            <a:fld id="{C99F6446-2CEA-4F38-BF28-ECAD7FF88779}" type="slidenum">
              <a:rPr lang="en-US" smtClean="0"/>
              <a:t>9</a:t>
            </a:fld>
            <a:endParaRPr lang="en-US"/>
          </a:p>
        </p:txBody>
      </p:sp>
    </p:spTree>
    <p:extLst>
      <p:ext uri="{BB962C8B-B14F-4D97-AF65-F5344CB8AC3E}">
        <p14:creationId xmlns:p14="http://schemas.microsoft.com/office/powerpoint/2010/main" val="42491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A6E7-C4BC-424E-B6CE-D761899D8B67}"/>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1EAA1AB-CAAB-9D52-2A25-DA56227E1683}"/>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D4D2D-89D5-9099-6417-16398C0D0777}"/>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5" name="Footer Placeholder 4">
            <a:extLst>
              <a:ext uri="{FF2B5EF4-FFF2-40B4-BE49-F238E27FC236}">
                <a16:creationId xmlns:a16="http://schemas.microsoft.com/office/drawing/2014/main" id="{83BE391C-C08D-86B7-E002-0F436AEAC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432BE-C98F-9B84-B00E-5FBA1CCEB8F0}"/>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21858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A0A6-58D8-C3F1-C638-9F7F04ABC5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1F4072-807C-3872-23B0-2074129EA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911B8-A17E-D718-E7CD-3E1DC075293F}"/>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5" name="Footer Placeholder 4">
            <a:extLst>
              <a:ext uri="{FF2B5EF4-FFF2-40B4-BE49-F238E27FC236}">
                <a16:creationId xmlns:a16="http://schemas.microsoft.com/office/drawing/2014/main" id="{5A9B3F22-4CDF-B3F5-5BAB-9A14A2573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930E4-AFCE-F123-B561-0B256CD08041}"/>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155411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B2973-1FE1-17A7-2E50-C86CA8363D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19FE70-AB51-0EB3-B9A2-2646C3C9B1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2E9D-3777-EFCA-7CF8-E074AC81901E}"/>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5" name="Footer Placeholder 4">
            <a:extLst>
              <a:ext uri="{FF2B5EF4-FFF2-40B4-BE49-F238E27FC236}">
                <a16:creationId xmlns:a16="http://schemas.microsoft.com/office/drawing/2014/main" id="{316AD84A-A838-F7E2-6216-D026EA0AF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18CD6-80E4-B77F-C870-46A80C04CC51}"/>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220105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3220-9CD6-01E1-1CF9-251556712FE2}"/>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F206DC0-5A3A-84BF-E7CC-3033E6F23AC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D3B6D9-5D78-9937-F653-4DE523B0FE0C}"/>
              </a:ext>
            </a:extLst>
          </p:cNvPr>
          <p:cNvSpPr>
            <a:spLocks noGrp="1"/>
          </p:cNvSpPr>
          <p:nvPr>
            <p:ph type="dt" sz="half" idx="10"/>
          </p:nvPr>
        </p:nvSpPr>
        <p:spPr/>
        <p:txBody>
          <a:bodyPr/>
          <a:lstStyle>
            <a:lvl1pPr>
              <a:defRPr/>
            </a:lvl1pPr>
          </a:lstStyle>
          <a:p>
            <a:r>
              <a:rPr lang="en-US" dirty="0"/>
              <a:t>References</a:t>
            </a:r>
          </a:p>
        </p:txBody>
      </p:sp>
      <p:sp>
        <p:nvSpPr>
          <p:cNvPr id="5" name="Footer Placeholder 4">
            <a:extLst>
              <a:ext uri="{FF2B5EF4-FFF2-40B4-BE49-F238E27FC236}">
                <a16:creationId xmlns:a16="http://schemas.microsoft.com/office/drawing/2014/main" id="{8AF67642-2078-5DD6-3F5B-7994FAFD3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6ED7D-6B1F-F3D8-285B-DC44B61B5DF0}"/>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149119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F11F2-AA9E-40DB-8EDE-0CB2AB242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D5CEFB-C2E0-1F93-5195-74EA982DA8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789A61-0875-293A-3AA4-7CD4C2821EBB}"/>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5" name="Footer Placeholder 4">
            <a:extLst>
              <a:ext uri="{FF2B5EF4-FFF2-40B4-BE49-F238E27FC236}">
                <a16:creationId xmlns:a16="http://schemas.microsoft.com/office/drawing/2014/main" id="{3C3987C2-69E0-2C1C-9E0E-8DC2D77A9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C1F31-0F46-1EF7-6A7D-B004130D4310}"/>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371761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F6DC-4877-139A-694F-CA6EAE851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80B7F-7E83-DA82-A3F9-B10EB065E3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0240B7-BB5E-FE99-52D7-2F39D0ACD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8420C-1B07-6A19-D455-AD79EAFF9A58}"/>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6" name="Footer Placeholder 5">
            <a:extLst>
              <a:ext uri="{FF2B5EF4-FFF2-40B4-BE49-F238E27FC236}">
                <a16:creationId xmlns:a16="http://schemas.microsoft.com/office/drawing/2014/main" id="{2F5D2A40-6475-D092-89CC-D1141EA323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A58C4-B4D8-A368-1463-A3C3BBDA6038}"/>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37991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DA84-CE19-0C2C-B62C-BD8F155D5F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ABBA06-9E36-0A46-6A10-4D7BE5DA4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F82FF-7F9D-8765-8FA8-BEB8C6652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0F7F57-1CD8-5EAA-E132-AFF5BF1E3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CE957F-9DF3-EBFE-911E-3816B35DB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E3EA46-885C-2008-5A34-D268A6AB76D3}"/>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8" name="Footer Placeholder 7">
            <a:extLst>
              <a:ext uri="{FF2B5EF4-FFF2-40B4-BE49-F238E27FC236}">
                <a16:creationId xmlns:a16="http://schemas.microsoft.com/office/drawing/2014/main" id="{2EB387CB-10AD-0456-4657-DAF5BAA549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93384-3813-2F9E-06C3-2AD7E88CBFAF}"/>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31278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01B3-7E2C-22C3-85E8-EAF3D8EF46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6F3C0-ABDD-4D18-5557-7F5CAD5A7F80}"/>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4" name="Footer Placeholder 3">
            <a:extLst>
              <a:ext uri="{FF2B5EF4-FFF2-40B4-BE49-F238E27FC236}">
                <a16:creationId xmlns:a16="http://schemas.microsoft.com/office/drawing/2014/main" id="{F44D98BF-2449-66F1-D199-1EF4FA3920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EDDB6C-DA74-E9F5-FEA4-4081AB6F124E}"/>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101680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95E66-6F67-A918-48C4-DD37A75FDF1B}"/>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3" name="Footer Placeholder 2">
            <a:extLst>
              <a:ext uri="{FF2B5EF4-FFF2-40B4-BE49-F238E27FC236}">
                <a16:creationId xmlns:a16="http://schemas.microsoft.com/office/drawing/2014/main" id="{B1FD4E13-9F01-3902-6021-C2BB655E3E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96F36-8B46-41CD-C1BC-7B0A1A5E3542}"/>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40460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301D-1420-E0F0-C5C1-D700ED482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B8BDCD-3BAF-75A2-9047-F12124653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408018-BCBE-8E9E-EE27-B0786F667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5B7C6-07EA-0EFA-7614-C8AD92BC53AC}"/>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6" name="Footer Placeholder 5">
            <a:extLst>
              <a:ext uri="{FF2B5EF4-FFF2-40B4-BE49-F238E27FC236}">
                <a16:creationId xmlns:a16="http://schemas.microsoft.com/office/drawing/2014/main" id="{4E93FD61-7541-0984-9E17-41B80517D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C7C1B-07AE-1824-1AD2-F0F000DD5AD5}"/>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76966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03C-6808-9CC2-2842-DD0B2CA62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F4785-BE6E-D3EB-D444-3AF8978F5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035137-AB0A-75CA-7896-7CC5D3E70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49E4-5E15-6CB0-2E1B-C58A957D27D7}"/>
              </a:ext>
            </a:extLst>
          </p:cNvPr>
          <p:cNvSpPr>
            <a:spLocks noGrp="1"/>
          </p:cNvSpPr>
          <p:nvPr>
            <p:ph type="dt" sz="half" idx="10"/>
          </p:nvPr>
        </p:nvSpPr>
        <p:spPr/>
        <p:txBody>
          <a:bodyPr/>
          <a:lstStyle/>
          <a:p>
            <a:fld id="{5C3A9FD4-F870-4C06-B7E4-9B1372FDB7E3}" type="datetimeFigureOut">
              <a:rPr lang="en-US" smtClean="0"/>
              <a:t>6/22/2023</a:t>
            </a:fld>
            <a:endParaRPr lang="en-US"/>
          </a:p>
        </p:txBody>
      </p:sp>
      <p:sp>
        <p:nvSpPr>
          <p:cNvPr id="6" name="Footer Placeholder 5">
            <a:extLst>
              <a:ext uri="{FF2B5EF4-FFF2-40B4-BE49-F238E27FC236}">
                <a16:creationId xmlns:a16="http://schemas.microsoft.com/office/drawing/2014/main" id="{F267771A-9808-287B-A04E-240EFB107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AF247-3829-13F6-8334-F7F067A68E84}"/>
              </a:ext>
            </a:extLst>
          </p:cNvPr>
          <p:cNvSpPr>
            <a:spLocks noGrp="1"/>
          </p:cNvSpPr>
          <p:nvPr>
            <p:ph type="sldNum" sz="quarter" idx="12"/>
          </p:nvPr>
        </p:nvSpPr>
        <p:spPr/>
        <p:txBody>
          <a:bodyPr/>
          <a:lstStyle/>
          <a:p>
            <a:fld id="{89AAB18B-178A-4B45-9C55-7BE0E58DAE97}" type="slidenum">
              <a:rPr lang="en-US" smtClean="0"/>
              <a:t>‹#›</a:t>
            </a:fld>
            <a:endParaRPr lang="en-US"/>
          </a:p>
        </p:txBody>
      </p:sp>
    </p:spTree>
    <p:extLst>
      <p:ext uri="{BB962C8B-B14F-4D97-AF65-F5344CB8AC3E}">
        <p14:creationId xmlns:p14="http://schemas.microsoft.com/office/powerpoint/2010/main" val="97988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9DA33-BCCA-BF9B-CF49-2F72DEE24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D2056F-E900-26D3-24A5-55C1E168B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E305E-E0C5-A329-84C4-047BFBEBD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A9FD4-F870-4C06-B7E4-9B1372FDB7E3}" type="datetimeFigureOut">
              <a:rPr lang="en-US" smtClean="0"/>
              <a:t>6/22/2023</a:t>
            </a:fld>
            <a:endParaRPr lang="en-US"/>
          </a:p>
        </p:txBody>
      </p:sp>
      <p:sp>
        <p:nvSpPr>
          <p:cNvPr id="5" name="Footer Placeholder 4">
            <a:extLst>
              <a:ext uri="{FF2B5EF4-FFF2-40B4-BE49-F238E27FC236}">
                <a16:creationId xmlns:a16="http://schemas.microsoft.com/office/drawing/2014/main" id="{3C0F4520-194E-612F-475F-D2204278F2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C143FC-C7A1-3C7A-B05D-65D679CEF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AB18B-178A-4B45-9C55-7BE0E58DAE97}" type="slidenum">
              <a:rPr lang="en-US" smtClean="0"/>
              <a:t>‹#›</a:t>
            </a:fld>
            <a:endParaRPr lang="en-US"/>
          </a:p>
        </p:txBody>
      </p:sp>
    </p:spTree>
    <p:extLst>
      <p:ext uri="{BB962C8B-B14F-4D97-AF65-F5344CB8AC3E}">
        <p14:creationId xmlns:p14="http://schemas.microsoft.com/office/powerpoint/2010/main" val="615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8.svg"/><Relationship Id="rId5" Type="http://schemas.openxmlformats.org/officeDocument/2006/relationships/diagramQuickStyle" Target="../diagrams/quickStyle7.xml"/><Relationship Id="rId10" Type="http://schemas.openxmlformats.org/officeDocument/2006/relationships/image" Target="../media/image7.png"/><Relationship Id="rId4" Type="http://schemas.openxmlformats.org/officeDocument/2006/relationships/diagramLayout" Target="../diagrams/layout7.xml"/><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59A7-9474-9A76-F6AA-9E2BBEA1FDDE}"/>
              </a:ext>
            </a:extLst>
          </p:cNvPr>
          <p:cNvSpPr>
            <a:spLocks noGrp="1"/>
          </p:cNvSpPr>
          <p:nvPr>
            <p:ph type="ctrTitle"/>
          </p:nvPr>
        </p:nvSpPr>
        <p:spPr>
          <a:xfrm>
            <a:off x="1524000" y="3033370"/>
            <a:ext cx="9144000" cy="2387600"/>
          </a:xfrm>
        </p:spPr>
        <p:txBody>
          <a:bodyPr>
            <a:normAutofit fontScale="90000"/>
          </a:bodyPr>
          <a:lstStyle/>
          <a:p>
            <a:r>
              <a:rPr lang="en-US" dirty="0"/>
              <a:t>Nivolumab vs </a:t>
            </a:r>
            <a:r>
              <a:rPr lang="en-US" dirty="0" err="1"/>
              <a:t>Everolimus</a:t>
            </a:r>
            <a:r>
              <a:rPr lang="en-US" dirty="0"/>
              <a:t> in Advanced Renal</a:t>
            </a:r>
            <a:br>
              <a:rPr lang="en-US" dirty="0"/>
            </a:br>
            <a:r>
              <a:rPr lang="en-US" dirty="0"/>
              <a:t>Cell Carcinoma:</a:t>
            </a:r>
            <a:br>
              <a:rPr lang="en-US" dirty="0"/>
            </a:br>
            <a:br>
              <a:rPr lang="en-US" dirty="0"/>
            </a:br>
            <a:r>
              <a:rPr lang="en-US" sz="5300" dirty="0"/>
              <a:t>Japanese Subgroup Analysis from the </a:t>
            </a:r>
            <a:r>
              <a:rPr lang="en-US" sz="5300" dirty="0" err="1"/>
              <a:t>CheckMate</a:t>
            </a:r>
            <a:r>
              <a:rPr lang="en-US" sz="5300" dirty="0"/>
              <a:t> 025 Study</a:t>
            </a:r>
            <a:endParaRPr lang="en-US" dirty="0"/>
          </a:p>
        </p:txBody>
      </p:sp>
      <p:sp>
        <p:nvSpPr>
          <p:cNvPr id="3" name="TextBox 2">
            <a:extLst>
              <a:ext uri="{FF2B5EF4-FFF2-40B4-BE49-F238E27FC236}">
                <a16:creationId xmlns:a16="http://schemas.microsoft.com/office/drawing/2014/main" id="{F9D6A6FA-C9C5-332D-E0BC-F5076D87C1A3}"/>
              </a:ext>
            </a:extLst>
          </p:cNvPr>
          <p:cNvSpPr txBox="1"/>
          <p:nvPr/>
        </p:nvSpPr>
        <p:spPr>
          <a:xfrm>
            <a:off x="141355" y="6347791"/>
            <a:ext cx="8030819" cy="369332"/>
          </a:xfrm>
          <a:prstGeom prst="rect">
            <a:avLst/>
          </a:prstGeom>
          <a:noFill/>
        </p:spPr>
        <p:txBody>
          <a:bodyPr wrap="square" rtlCol="0">
            <a:spAutoFit/>
          </a:bodyPr>
          <a:lstStyle/>
          <a:p>
            <a:r>
              <a:rPr lang="en-US" sz="1800" dirty="0">
                <a:solidFill>
                  <a:schemeClr val="bg1"/>
                </a:solidFill>
              </a:rPr>
              <a:t>Tomita Y, </a:t>
            </a:r>
            <a:r>
              <a:rPr lang="en-US" sz="1800" dirty="0" err="1">
                <a:solidFill>
                  <a:schemeClr val="bg1"/>
                </a:solidFill>
              </a:rPr>
              <a:t>Fukasawa</a:t>
            </a:r>
            <a:r>
              <a:rPr lang="en-US" sz="1800" dirty="0">
                <a:solidFill>
                  <a:schemeClr val="bg1"/>
                </a:solidFill>
              </a:rPr>
              <a:t> S, Shinohara N, et al</a:t>
            </a:r>
            <a:r>
              <a:rPr lang="en-US" sz="1800" i="1" dirty="0">
                <a:solidFill>
                  <a:schemeClr val="bg1"/>
                </a:solidFill>
              </a:rPr>
              <a:t>. </a:t>
            </a:r>
            <a:r>
              <a:rPr lang="en-US" sz="1800" i="1" dirty="0" err="1">
                <a:solidFill>
                  <a:schemeClr val="bg1"/>
                </a:solidFill>
              </a:rPr>
              <a:t>Jpn</a:t>
            </a:r>
            <a:r>
              <a:rPr lang="en-US" sz="1800" i="1" dirty="0">
                <a:solidFill>
                  <a:schemeClr val="bg1"/>
                </a:solidFill>
              </a:rPr>
              <a:t> J Clin Oncol. </a:t>
            </a:r>
            <a:r>
              <a:rPr lang="en-US" sz="1800" dirty="0">
                <a:solidFill>
                  <a:schemeClr val="bg1"/>
                </a:solidFill>
              </a:rPr>
              <a:t>2017;47(7):639-646</a:t>
            </a:r>
          </a:p>
        </p:txBody>
      </p:sp>
    </p:spTree>
    <p:extLst>
      <p:ext uri="{BB962C8B-B14F-4D97-AF65-F5344CB8AC3E}">
        <p14:creationId xmlns:p14="http://schemas.microsoft.com/office/powerpoint/2010/main" val="151682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B64D-F5A0-C847-49C0-D7CC02670799}"/>
              </a:ext>
            </a:extLst>
          </p:cNvPr>
          <p:cNvSpPr>
            <a:spLocks noGrp="1"/>
          </p:cNvSpPr>
          <p:nvPr>
            <p:ph type="title"/>
          </p:nvPr>
        </p:nvSpPr>
        <p:spPr/>
        <p:txBody>
          <a:bodyPr>
            <a:normAutofit fontScale="90000"/>
          </a:bodyPr>
          <a:lstStyle/>
          <a:p>
            <a:r>
              <a:rPr lang="en-US" dirty="0"/>
              <a:t>This study performed a subgroup analysis of Japanese patients treated with second line nivolumab vs everolimus</a:t>
            </a:r>
          </a:p>
        </p:txBody>
      </p:sp>
      <p:graphicFrame>
        <p:nvGraphicFramePr>
          <p:cNvPr id="4" name="Content Placeholder 3">
            <a:extLst>
              <a:ext uri="{FF2B5EF4-FFF2-40B4-BE49-F238E27FC236}">
                <a16:creationId xmlns:a16="http://schemas.microsoft.com/office/drawing/2014/main" id="{0776D735-DAF8-A21B-4237-5857304C6E13}"/>
              </a:ext>
            </a:extLst>
          </p:cNvPr>
          <p:cNvGraphicFramePr>
            <a:graphicFrameLocks noGrp="1"/>
          </p:cNvGraphicFramePr>
          <p:nvPr>
            <p:ph idx="1"/>
            <p:extLst>
              <p:ext uri="{D42A27DB-BD31-4B8C-83A1-F6EECF244321}">
                <p14:modId xmlns:p14="http://schemas.microsoft.com/office/powerpoint/2010/main" val="1544736245"/>
              </p:ext>
            </p:extLst>
          </p:nvPr>
        </p:nvGraphicFramePr>
        <p:xfrm>
          <a:off x="838200" y="193943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057594-4109-0774-C3EA-E59F7771104E}"/>
              </a:ext>
            </a:extLst>
          </p:cNvPr>
          <p:cNvSpPr txBox="1"/>
          <p:nvPr/>
        </p:nvSpPr>
        <p:spPr>
          <a:xfrm>
            <a:off x="141355" y="6347791"/>
            <a:ext cx="8030819" cy="369332"/>
          </a:xfrm>
          <a:prstGeom prst="rect">
            <a:avLst/>
          </a:prstGeom>
          <a:noFill/>
        </p:spPr>
        <p:txBody>
          <a:bodyPr wrap="square" rtlCol="0">
            <a:spAutoFit/>
          </a:bodyPr>
          <a:lstStyle/>
          <a:p>
            <a:r>
              <a:rPr lang="en-US" sz="1800" dirty="0">
                <a:solidFill>
                  <a:schemeClr val="bg1"/>
                </a:solidFill>
              </a:rPr>
              <a:t>Tomita Y, </a:t>
            </a:r>
            <a:r>
              <a:rPr lang="en-US" sz="1800" dirty="0" err="1">
                <a:solidFill>
                  <a:schemeClr val="bg1"/>
                </a:solidFill>
              </a:rPr>
              <a:t>Fukasawa</a:t>
            </a:r>
            <a:r>
              <a:rPr lang="en-US" sz="1800" dirty="0">
                <a:solidFill>
                  <a:schemeClr val="bg1"/>
                </a:solidFill>
              </a:rPr>
              <a:t> S, Shinohara N, et al</a:t>
            </a:r>
            <a:r>
              <a:rPr lang="en-US" sz="1800" i="1" dirty="0">
                <a:solidFill>
                  <a:schemeClr val="bg1"/>
                </a:solidFill>
              </a:rPr>
              <a:t>. </a:t>
            </a:r>
            <a:r>
              <a:rPr lang="en-US" sz="1800" i="1" dirty="0" err="1">
                <a:solidFill>
                  <a:schemeClr val="bg1"/>
                </a:solidFill>
              </a:rPr>
              <a:t>Jpn</a:t>
            </a:r>
            <a:r>
              <a:rPr lang="en-US" sz="1800" i="1" dirty="0">
                <a:solidFill>
                  <a:schemeClr val="bg1"/>
                </a:solidFill>
              </a:rPr>
              <a:t> J Clin Oncol. </a:t>
            </a:r>
            <a:r>
              <a:rPr lang="en-US" sz="1800" dirty="0">
                <a:solidFill>
                  <a:schemeClr val="bg1"/>
                </a:solidFill>
              </a:rPr>
              <a:t>2017;47(7):639-646</a:t>
            </a:r>
          </a:p>
        </p:txBody>
      </p:sp>
    </p:spTree>
    <p:extLst>
      <p:ext uri="{BB962C8B-B14F-4D97-AF65-F5344CB8AC3E}">
        <p14:creationId xmlns:p14="http://schemas.microsoft.com/office/powerpoint/2010/main" val="193869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50FF-BD40-A13A-9E51-3D4EF43201D1}"/>
              </a:ext>
            </a:extLst>
          </p:cNvPr>
          <p:cNvSpPr>
            <a:spLocks noGrp="1"/>
          </p:cNvSpPr>
          <p:nvPr>
            <p:ph type="title"/>
          </p:nvPr>
        </p:nvSpPr>
        <p:spPr>
          <a:xfrm>
            <a:off x="838200" y="247401"/>
            <a:ext cx="10515600" cy="1325563"/>
          </a:xfrm>
        </p:spPr>
        <p:txBody>
          <a:bodyPr/>
          <a:lstStyle/>
          <a:p>
            <a:r>
              <a:rPr lang="en-US" dirty="0"/>
              <a:t>Japanese patients comprised a small subgroup with slight baseline differences</a:t>
            </a:r>
          </a:p>
        </p:txBody>
      </p:sp>
      <p:graphicFrame>
        <p:nvGraphicFramePr>
          <p:cNvPr id="7" name="Content Placeholder 6">
            <a:extLst>
              <a:ext uri="{FF2B5EF4-FFF2-40B4-BE49-F238E27FC236}">
                <a16:creationId xmlns:a16="http://schemas.microsoft.com/office/drawing/2014/main" id="{0B0B6B81-4933-993A-FFC3-8E305CC46CE6}"/>
              </a:ext>
            </a:extLst>
          </p:cNvPr>
          <p:cNvGraphicFramePr>
            <a:graphicFrameLocks noGrp="1"/>
          </p:cNvGraphicFramePr>
          <p:nvPr>
            <p:ph idx="1"/>
            <p:extLst>
              <p:ext uri="{D42A27DB-BD31-4B8C-83A1-F6EECF244321}">
                <p14:modId xmlns:p14="http://schemas.microsoft.com/office/powerpoint/2010/main" val="482016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Presentation with pie chart with solid fill">
            <a:extLst>
              <a:ext uri="{FF2B5EF4-FFF2-40B4-BE49-F238E27FC236}">
                <a16:creationId xmlns:a16="http://schemas.microsoft.com/office/drawing/2014/main" id="{60AE04C2-8652-A7BA-5919-A2CE2B43A7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7287" y="2260600"/>
            <a:ext cx="914400" cy="914400"/>
          </a:xfrm>
          <a:prstGeom prst="rect">
            <a:avLst/>
          </a:prstGeom>
        </p:spPr>
      </p:pic>
      <p:pic>
        <p:nvPicPr>
          <p:cNvPr id="11" name="Graphic 10" descr="Woman with cane with solid fill">
            <a:extLst>
              <a:ext uri="{FF2B5EF4-FFF2-40B4-BE49-F238E27FC236}">
                <a16:creationId xmlns:a16="http://schemas.microsoft.com/office/drawing/2014/main" id="{490DBDBF-C2C2-841F-B253-17F874C13F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92087" y="3544094"/>
            <a:ext cx="914400" cy="914400"/>
          </a:xfrm>
          <a:prstGeom prst="rect">
            <a:avLst/>
          </a:prstGeom>
        </p:spPr>
      </p:pic>
      <p:pic>
        <p:nvPicPr>
          <p:cNvPr id="13" name="Graphic 12" descr="Medicine with solid fill">
            <a:extLst>
              <a:ext uri="{FF2B5EF4-FFF2-40B4-BE49-F238E27FC236}">
                <a16:creationId xmlns:a16="http://schemas.microsoft.com/office/drawing/2014/main" id="{56A10439-2842-395E-B78F-15FB645CA0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2195" y="4858507"/>
            <a:ext cx="914400" cy="914400"/>
          </a:xfrm>
          <a:prstGeom prst="rect">
            <a:avLst/>
          </a:prstGeom>
        </p:spPr>
      </p:pic>
      <p:sp>
        <p:nvSpPr>
          <p:cNvPr id="3" name="TextBox 2">
            <a:extLst>
              <a:ext uri="{FF2B5EF4-FFF2-40B4-BE49-F238E27FC236}">
                <a16:creationId xmlns:a16="http://schemas.microsoft.com/office/drawing/2014/main" id="{8438653E-02A1-FDE6-51BC-CAB92504F2AB}"/>
              </a:ext>
            </a:extLst>
          </p:cNvPr>
          <p:cNvSpPr txBox="1"/>
          <p:nvPr/>
        </p:nvSpPr>
        <p:spPr>
          <a:xfrm>
            <a:off x="141355" y="6347791"/>
            <a:ext cx="8030819" cy="369332"/>
          </a:xfrm>
          <a:prstGeom prst="rect">
            <a:avLst/>
          </a:prstGeom>
          <a:noFill/>
        </p:spPr>
        <p:txBody>
          <a:bodyPr wrap="square" rtlCol="0">
            <a:spAutoFit/>
          </a:bodyPr>
          <a:lstStyle/>
          <a:p>
            <a:r>
              <a:rPr lang="en-US" sz="1800" dirty="0">
                <a:solidFill>
                  <a:schemeClr val="bg1"/>
                </a:solidFill>
              </a:rPr>
              <a:t>Tomita Y, </a:t>
            </a:r>
            <a:r>
              <a:rPr lang="en-US" sz="1800" dirty="0" err="1">
                <a:solidFill>
                  <a:schemeClr val="bg1"/>
                </a:solidFill>
              </a:rPr>
              <a:t>Fukasawa</a:t>
            </a:r>
            <a:r>
              <a:rPr lang="en-US" sz="1800" dirty="0">
                <a:solidFill>
                  <a:schemeClr val="bg1"/>
                </a:solidFill>
              </a:rPr>
              <a:t> S, Shinohara N, et al</a:t>
            </a:r>
            <a:r>
              <a:rPr lang="en-US" sz="1800" i="1" dirty="0">
                <a:solidFill>
                  <a:schemeClr val="bg1"/>
                </a:solidFill>
              </a:rPr>
              <a:t>. </a:t>
            </a:r>
            <a:r>
              <a:rPr lang="en-US" sz="1800" i="1" dirty="0" err="1">
                <a:solidFill>
                  <a:schemeClr val="bg1"/>
                </a:solidFill>
              </a:rPr>
              <a:t>Jpn</a:t>
            </a:r>
            <a:r>
              <a:rPr lang="en-US" sz="1800" i="1" dirty="0">
                <a:solidFill>
                  <a:schemeClr val="bg1"/>
                </a:solidFill>
              </a:rPr>
              <a:t> J Clin Oncol. </a:t>
            </a:r>
            <a:r>
              <a:rPr lang="en-US" sz="1800" dirty="0">
                <a:solidFill>
                  <a:schemeClr val="bg1"/>
                </a:solidFill>
              </a:rPr>
              <a:t>2017;47(7):639-646</a:t>
            </a:r>
          </a:p>
        </p:txBody>
      </p:sp>
    </p:spTree>
    <p:extLst>
      <p:ext uri="{BB962C8B-B14F-4D97-AF65-F5344CB8AC3E}">
        <p14:creationId xmlns:p14="http://schemas.microsoft.com/office/powerpoint/2010/main" val="82146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FB31-FC68-FA1B-32BD-549ED9EF6AD0}"/>
              </a:ext>
            </a:extLst>
          </p:cNvPr>
          <p:cNvSpPr>
            <a:spLocks noGrp="1"/>
          </p:cNvSpPr>
          <p:nvPr>
            <p:ph type="title"/>
          </p:nvPr>
        </p:nvSpPr>
        <p:spPr>
          <a:xfrm>
            <a:off x="838200" y="200301"/>
            <a:ext cx="10515600" cy="1325563"/>
          </a:xfrm>
        </p:spPr>
        <p:txBody>
          <a:bodyPr>
            <a:normAutofit fontScale="90000"/>
          </a:bodyPr>
          <a:lstStyle/>
          <a:p>
            <a:r>
              <a:rPr lang="en-US" dirty="0"/>
              <a:t>Japanese patients had better OS in both groups, but median OS was not reached in either</a:t>
            </a:r>
          </a:p>
        </p:txBody>
      </p:sp>
      <p:sp>
        <p:nvSpPr>
          <p:cNvPr id="3" name="Content Placeholder 2">
            <a:extLst>
              <a:ext uri="{FF2B5EF4-FFF2-40B4-BE49-F238E27FC236}">
                <a16:creationId xmlns:a16="http://schemas.microsoft.com/office/drawing/2014/main" id="{9B8C8C30-A9FF-3394-142B-21706114BEE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39818C7-D2B6-B6E8-12C3-A33C666CBC7D}"/>
              </a:ext>
            </a:extLst>
          </p:cNvPr>
          <p:cNvPicPr>
            <a:picLocks noChangeAspect="1"/>
          </p:cNvPicPr>
          <p:nvPr/>
        </p:nvPicPr>
        <p:blipFill rotWithShape="1">
          <a:blip r:embed="rId3"/>
          <a:srcRect l="14094" t="16038" r="4783" b="5571"/>
          <a:stretch/>
        </p:blipFill>
        <p:spPr>
          <a:xfrm>
            <a:off x="1698486" y="1525864"/>
            <a:ext cx="8795027" cy="4780504"/>
          </a:xfrm>
          <a:prstGeom prst="rect">
            <a:avLst/>
          </a:prstGeom>
        </p:spPr>
      </p:pic>
      <p:sp>
        <p:nvSpPr>
          <p:cNvPr id="4" name="TextBox 3">
            <a:extLst>
              <a:ext uri="{FF2B5EF4-FFF2-40B4-BE49-F238E27FC236}">
                <a16:creationId xmlns:a16="http://schemas.microsoft.com/office/drawing/2014/main" id="{ED820141-267A-BB8E-9164-D6936BCC4CAC}"/>
              </a:ext>
            </a:extLst>
          </p:cNvPr>
          <p:cNvSpPr txBox="1"/>
          <p:nvPr/>
        </p:nvSpPr>
        <p:spPr>
          <a:xfrm>
            <a:off x="141355" y="6347791"/>
            <a:ext cx="8030819" cy="369332"/>
          </a:xfrm>
          <a:prstGeom prst="rect">
            <a:avLst/>
          </a:prstGeom>
          <a:noFill/>
        </p:spPr>
        <p:txBody>
          <a:bodyPr wrap="square" rtlCol="0">
            <a:spAutoFit/>
          </a:bodyPr>
          <a:lstStyle/>
          <a:p>
            <a:r>
              <a:rPr lang="en-US" sz="1800" dirty="0">
                <a:solidFill>
                  <a:schemeClr val="bg1"/>
                </a:solidFill>
              </a:rPr>
              <a:t>Tomita Y, </a:t>
            </a:r>
            <a:r>
              <a:rPr lang="en-US" sz="1800" dirty="0" err="1">
                <a:solidFill>
                  <a:schemeClr val="bg1"/>
                </a:solidFill>
              </a:rPr>
              <a:t>Fukasawa</a:t>
            </a:r>
            <a:r>
              <a:rPr lang="en-US" sz="1800" dirty="0">
                <a:solidFill>
                  <a:schemeClr val="bg1"/>
                </a:solidFill>
              </a:rPr>
              <a:t> S, Shinohara N, et al</a:t>
            </a:r>
            <a:r>
              <a:rPr lang="en-US" sz="1800" i="1" dirty="0">
                <a:solidFill>
                  <a:schemeClr val="bg1"/>
                </a:solidFill>
              </a:rPr>
              <a:t>. </a:t>
            </a:r>
            <a:r>
              <a:rPr lang="en-US" sz="1800" i="1" dirty="0" err="1">
                <a:solidFill>
                  <a:schemeClr val="bg1"/>
                </a:solidFill>
              </a:rPr>
              <a:t>Jpn</a:t>
            </a:r>
            <a:r>
              <a:rPr lang="en-US" sz="1800" i="1" dirty="0">
                <a:solidFill>
                  <a:schemeClr val="bg1"/>
                </a:solidFill>
              </a:rPr>
              <a:t> J Clin Oncol. </a:t>
            </a:r>
            <a:r>
              <a:rPr lang="en-US" sz="1800" dirty="0">
                <a:solidFill>
                  <a:schemeClr val="bg1"/>
                </a:solidFill>
              </a:rPr>
              <a:t>2017;47(7):639-646</a:t>
            </a:r>
          </a:p>
        </p:txBody>
      </p:sp>
    </p:spTree>
    <p:extLst>
      <p:ext uri="{BB962C8B-B14F-4D97-AF65-F5344CB8AC3E}">
        <p14:creationId xmlns:p14="http://schemas.microsoft.com/office/powerpoint/2010/main" val="296776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FB31-FC68-FA1B-32BD-549ED9EF6AD0}"/>
              </a:ext>
            </a:extLst>
          </p:cNvPr>
          <p:cNvSpPr>
            <a:spLocks noGrp="1"/>
          </p:cNvSpPr>
          <p:nvPr>
            <p:ph type="title"/>
          </p:nvPr>
        </p:nvSpPr>
        <p:spPr>
          <a:xfrm>
            <a:off x="838200" y="200301"/>
            <a:ext cx="10515600" cy="1325563"/>
          </a:xfrm>
        </p:spPr>
        <p:txBody>
          <a:bodyPr>
            <a:normAutofit/>
          </a:bodyPr>
          <a:lstStyle/>
          <a:p>
            <a:r>
              <a:rPr lang="en-US" dirty="0"/>
              <a:t>Japanese patients had better ORR with Nivolumab</a:t>
            </a:r>
          </a:p>
        </p:txBody>
      </p:sp>
      <p:graphicFrame>
        <p:nvGraphicFramePr>
          <p:cNvPr id="7" name="Content Placeholder 6">
            <a:extLst>
              <a:ext uri="{FF2B5EF4-FFF2-40B4-BE49-F238E27FC236}">
                <a16:creationId xmlns:a16="http://schemas.microsoft.com/office/drawing/2014/main" id="{3196C64D-2D87-824A-0660-C05777343519}"/>
              </a:ext>
            </a:extLst>
          </p:cNvPr>
          <p:cNvGraphicFramePr>
            <a:graphicFrameLocks noGrp="1"/>
          </p:cNvGraphicFramePr>
          <p:nvPr>
            <p:ph idx="1"/>
            <p:extLst>
              <p:ext uri="{D42A27DB-BD31-4B8C-83A1-F6EECF244321}">
                <p14:modId xmlns:p14="http://schemas.microsoft.com/office/powerpoint/2010/main" val="14461798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1" name="Right Brace 10">
            <a:extLst>
              <a:ext uri="{FF2B5EF4-FFF2-40B4-BE49-F238E27FC236}">
                <a16:creationId xmlns:a16="http://schemas.microsoft.com/office/drawing/2014/main" id="{2B91043C-B61D-B941-7D7C-EAB31BCA6A51}"/>
              </a:ext>
            </a:extLst>
          </p:cNvPr>
          <p:cNvSpPr/>
          <p:nvPr/>
        </p:nvSpPr>
        <p:spPr>
          <a:xfrm rot="16200000">
            <a:off x="3179584" y="2802760"/>
            <a:ext cx="330201" cy="128546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9E69927-9CEE-7277-ECF7-89A2D13B053B}"/>
              </a:ext>
            </a:extLst>
          </p:cNvPr>
          <p:cNvSpPr txBox="1"/>
          <p:nvPr/>
        </p:nvSpPr>
        <p:spPr>
          <a:xfrm>
            <a:off x="2738600" y="2866573"/>
            <a:ext cx="1903896" cy="369332"/>
          </a:xfrm>
          <a:prstGeom prst="rect">
            <a:avLst/>
          </a:prstGeom>
          <a:noFill/>
        </p:spPr>
        <p:txBody>
          <a:bodyPr wrap="square" rtlCol="0">
            <a:spAutoFit/>
          </a:bodyPr>
          <a:lstStyle/>
          <a:p>
            <a:r>
              <a:rPr lang="en-US" i="1" dirty="0">
                <a:solidFill>
                  <a:srgbClr val="FF0000"/>
                </a:solidFill>
              </a:rPr>
              <a:t>P</a:t>
            </a:r>
            <a:r>
              <a:rPr lang="en-US" dirty="0">
                <a:solidFill>
                  <a:srgbClr val="FF0000"/>
                </a:solidFill>
              </a:rPr>
              <a:t> &lt; 0.0001</a:t>
            </a:r>
          </a:p>
        </p:txBody>
      </p:sp>
      <p:sp>
        <p:nvSpPr>
          <p:cNvPr id="3" name="TextBox 2">
            <a:extLst>
              <a:ext uri="{FF2B5EF4-FFF2-40B4-BE49-F238E27FC236}">
                <a16:creationId xmlns:a16="http://schemas.microsoft.com/office/drawing/2014/main" id="{7DD53F16-9371-F0C3-AB98-DF9A45557547}"/>
              </a:ext>
            </a:extLst>
          </p:cNvPr>
          <p:cNvSpPr txBox="1"/>
          <p:nvPr/>
        </p:nvSpPr>
        <p:spPr>
          <a:xfrm>
            <a:off x="141355" y="6347791"/>
            <a:ext cx="8030819" cy="369332"/>
          </a:xfrm>
          <a:prstGeom prst="rect">
            <a:avLst/>
          </a:prstGeom>
          <a:noFill/>
        </p:spPr>
        <p:txBody>
          <a:bodyPr wrap="square" rtlCol="0">
            <a:spAutoFit/>
          </a:bodyPr>
          <a:lstStyle/>
          <a:p>
            <a:r>
              <a:rPr lang="en-US" sz="1800" dirty="0">
                <a:solidFill>
                  <a:schemeClr val="bg1"/>
                </a:solidFill>
              </a:rPr>
              <a:t>Tomita Y, </a:t>
            </a:r>
            <a:r>
              <a:rPr lang="en-US" sz="1800" dirty="0" err="1">
                <a:solidFill>
                  <a:schemeClr val="bg1"/>
                </a:solidFill>
              </a:rPr>
              <a:t>Fukasawa</a:t>
            </a:r>
            <a:r>
              <a:rPr lang="en-US" sz="1800" dirty="0">
                <a:solidFill>
                  <a:schemeClr val="bg1"/>
                </a:solidFill>
              </a:rPr>
              <a:t> S, Shinohara N, et al</a:t>
            </a:r>
            <a:r>
              <a:rPr lang="en-US" sz="1800" i="1" dirty="0">
                <a:solidFill>
                  <a:schemeClr val="bg1"/>
                </a:solidFill>
              </a:rPr>
              <a:t>. </a:t>
            </a:r>
            <a:r>
              <a:rPr lang="en-US" sz="1800" i="1" dirty="0" err="1">
                <a:solidFill>
                  <a:schemeClr val="bg1"/>
                </a:solidFill>
              </a:rPr>
              <a:t>Jpn</a:t>
            </a:r>
            <a:r>
              <a:rPr lang="en-US" sz="1800" i="1" dirty="0">
                <a:solidFill>
                  <a:schemeClr val="bg1"/>
                </a:solidFill>
              </a:rPr>
              <a:t> J Clin Oncol. </a:t>
            </a:r>
            <a:r>
              <a:rPr lang="en-US" sz="1800" dirty="0">
                <a:solidFill>
                  <a:schemeClr val="bg1"/>
                </a:solidFill>
              </a:rPr>
              <a:t>2017;47(7):639-646</a:t>
            </a:r>
          </a:p>
        </p:txBody>
      </p:sp>
    </p:spTree>
    <p:extLst>
      <p:ext uri="{BB962C8B-B14F-4D97-AF65-F5344CB8AC3E}">
        <p14:creationId xmlns:p14="http://schemas.microsoft.com/office/powerpoint/2010/main" val="91149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44D4-756F-0A1D-DE9B-9D10E7A5AE33}"/>
              </a:ext>
            </a:extLst>
          </p:cNvPr>
          <p:cNvSpPr>
            <a:spLocks noGrp="1"/>
          </p:cNvSpPr>
          <p:nvPr>
            <p:ph type="title"/>
          </p:nvPr>
        </p:nvSpPr>
        <p:spPr/>
        <p:txBody>
          <a:bodyPr/>
          <a:lstStyle/>
          <a:p>
            <a:r>
              <a:rPr lang="en-US" dirty="0"/>
              <a:t>Adverse events were more common with Everolimus, particularly those grade 3-4</a:t>
            </a:r>
          </a:p>
        </p:txBody>
      </p:sp>
      <p:graphicFrame>
        <p:nvGraphicFramePr>
          <p:cNvPr id="6" name="Content Placeholder 5">
            <a:extLst>
              <a:ext uri="{FF2B5EF4-FFF2-40B4-BE49-F238E27FC236}">
                <a16:creationId xmlns:a16="http://schemas.microsoft.com/office/drawing/2014/main" id="{C290EA02-24B9-4BF9-E381-7E5814E72C5F}"/>
              </a:ext>
            </a:extLst>
          </p:cNvPr>
          <p:cNvGraphicFramePr>
            <a:graphicFrameLocks noGrp="1"/>
          </p:cNvGraphicFramePr>
          <p:nvPr>
            <p:ph idx="1"/>
            <p:extLst>
              <p:ext uri="{D42A27DB-BD31-4B8C-83A1-F6EECF244321}">
                <p14:modId xmlns:p14="http://schemas.microsoft.com/office/powerpoint/2010/main" val="2835773848"/>
              </p:ext>
            </p:extLst>
          </p:nvPr>
        </p:nvGraphicFramePr>
        <p:xfrm>
          <a:off x="838201" y="1825625"/>
          <a:ext cx="6048512"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3F71320-E3DA-EC15-6696-1BECB17CF957}"/>
              </a:ext>
            </a:extLst>
          </p:cNvPr>
          <p:cNvSpPr txBox="1"/>
          <p:nvPr/>
        </p:nvSpPr>
        <p:spPr>
          <a:xfrm>
            <a:off x="7527236" y="2363303"/>
            <a:ext cx="3366052" cy="3108543"/>
          </a:xfrm>
          <a:prstGeom prst="rect">
            <a:avLst/>
          </a:prstGeom>
          <a:noFill/>
        </p:spPr>
        <p:txBody>
          <a:bodyPr wrap="square" rtlCol="0">
            <a:spAutoFit/>
          </a:bodyPr>
          <a:lstStyle/>
          <a:p>
            <a:r>
              <a:rPr lang="en-US" sz="2800" dirty="0">
                <a:solidFill>
                  <a:schemeClr val="bg1"/>
                </a:solidFill>
              </a:rPr>
              <a:t>Stomatitis most common with Everolimus (77%)</a:t>
            </a:r>
          </a:p>
          <a:p>
            <a:endParaRPr lang="en-US" sz="2800" dirty="0">
              <a:solidFill>
                <a:schemeClr val="bg1"/>
              </a:solidFill>
            </a:endParaRPr>
          </a:p>
          <a:p>
            <a:r>
              <a:rPr lang="en-US" sz="2800" dirty="0">
                <a:solidFill>
                  <a:schemeClr val="bg1"/>
                </a:solidFill>
              </a:rPr>
              <a:t>Diarrhea most common with Nivolumab (19%)</a:t>
            </a:r>
          </a:p>
        </p:txBody>
      </p:sp>
      <p:sp>
        <p:nvSpPr>
          <p:cNvPr id="3" name="TextBox 2">
            <a:extLst>
              <a:ext uri="{FF2B5EF4-FFF2-40B4-BE49-F238E27FC236}">
                <a16:creationId xmlns:a16="http://schemas.microsoft.com/office/drawing/2014/main" id="{7F7B0BEE-9E9D-4EF9-E9C6-9D15CFEA7114}"/>
              </a:ext>
            </a:extLst>
          </p:cNvPr>
          <p:cNvSpPr txBox="1"/>
          <p:nvPr/>
        </p:nvSpPr>
        <p:spPr>
          <a:xfrm>
            <a:off x="141355" y="6347791"/>
            <a:ext cx="8030819" cy="369332"/>
          </a:xfrm>
          <a:prstGeom prst="rect">
            <a:avLst/>
          </a:prstGeom>
          <a:noFill/>
        </p:spPr>
        <p:txBody>
          <a:bodyPr wrap="square" rtlCol="0">
            <a:spAutoFit/>
          </a:bodyPr>
          <a:lstStyle/>
          <a:p>
            <a:r>
              <a:rPr lang="en-US" sz="1800" dirty="0">
                <a:solidFill>
                  <a:schemeClr val="bg1"/>
                </a:solidFill>
              </a:rPr>
              <a:t>Tomita Y, </a:t>
            </a:r>
            <a:r>
              <a:rPr lang="en-US" sz="1800" dirty="0" err="1">
                <a:solidFill>
                  <a:schemeClr val="bg1"/>
                </a:solidFill>
              </a:rPr>
              <a:t>Fukasawa</a:t>
            </a:r>
            <a:r>
              <a:rPr lang="en-US" sz="1800" dirty="0">
                <a:solidFill>
                  <a:schemeClr val="bg1"/>
                </a:solidFill>
              </a:rPr>
              <a:t> S, Shinohara N, et al</a:t>
            </a:r>
            <a:r>
              <a:rPr lang="en-US" sz="1800" i="1" dirty="0">
                <a:solidFill>
                  <a:schemeClr val="bg1"/>
                </a:solidFill>
              </a:rPr>
              <a:t>. </a:t>
            </a:r>
            <a:r>
              <a:rPr lang="en-US" sz="1800" i="1" dirty="0" err="1">
                <a:solidFill>
                  <a:schemeClr val="bg1"/>
                </a:solidFill>
              </a:rPr>
              <a:t>Jpn</a:t>
            </a:r>
            <a:r>
              <a:rPr lang="en-US" sz="1800" i="1" dirty="0">
                <a:solidFill>
                  <a:schemeClr val="bg1"/>
                </a:solidFill>
              </a:rPr>
              <a:t> J Clin Oncol. </a:t>
            </a:r>
            <a:r>
              <a:rPr lang="en-US" sz="1800" dirty="0">
                <a:solidFill>
                  <a:schemeClr val="bg1"/>
                </a:solidFill>
              </a:rPr>
              <a:t>2017;47(7):639-646</a:t>
            </a:r>
          </a:p>
        </p:txBody>
      </p:sp>
    </p:spTree>
    <p:extLst>
      <p:ext uri="{BB962C8B-B14F-4D97-AF65-F5344CB8AC3E}">
        <p14:creationId xmlns:p14="http://schemas.microsoft.com/office/powerpoint/2010/main" val="18430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8921-1F66-1DB6-A296-563321D616C5}"/>
              </a:ext>
            </a:extLst>
          </p:cNvPr>
          <p:cNvSpPr>
            <a:spLocks noGrp="1"/>
          </p:cNvSpPr>
          <p:nvPr>
            <p:ph type="title"/>
          </p:nvPr>
        </p:nvSpPr>
        <p:spPr/>
        <p:txBody>
          <a:bodyPr/>
          <a:lstStyle/>
          <a:p>
            <a:r>
              <a:rPr lang="en-US" dirty="0"/>
              <a:t>Conclusions: Japanese patients had better survival and risk-benefit profile on nivolumab</a:t>
            </a:r>
          </a:p>
        </p:txBody>
      </p:sp>
      <p:graphicFrame>
        <p:nvGraphicFramePr>
          <p:cNvPr id="4" name="Content Placeholder 3">
            <a:extLst>
              <a:ext uri="{FF2B5EF4-FFF2-40B4-BE49-F238E27FC236}">
                <a16:creationId xmlns:a16="http://schemas.microsoft.com/office/drawing/2014/main" id="{C5E04135-FBE7-8B3F-4AF0-B5D37820D5F4}"/>
              </a:ext>
            </a:extLst>
          </p:cNvPr>
          <p:cNvGraphicFramePr>
            <a:graphicFrameLocks noGrp="1"/>
          </p:cNvGraphicFramePr>
          <p:nvPr>
            <p:ph idx="1"/>
            <p:extLst>
              <p:ext uri="{D42A27DB-BD31-4B8C-83A1-F6EECF244321}">
                <p14:modId xmlns:p14="http://schemas.microsoft.com/office/powerpoint/2010/main" val="41682497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7F89AC9-0E00-34AC-BD04-6F943A3A84AC}"/>
              </a:ext>
            </a:extLst>
          </p:cNvPr>
          <p:cNvSpPr txBox="1"/>
          <p:nvPr/>
        </p:nvSpPr>
        <p:spPr>
          <a:xfrm>
            <a:off x="141355" y="6347791"/>
            <a:ext cx="8030819" cy="369332"/>
          </a:xfrm>
          <a:prstGeom prst="rect">
            <a:avLst/>
          </a:prstGeom>
          <a:noFill/>
        </p:spPr>
        <p:txBody>
          <a:bodyPr wrap="square" rtlCol="0">
            <a:spAutoFit/>
          </a:bodyPr>
          <a:lstStyle/>
          <a:p>
            <a:r>
              <a:rPr lang="en-US" sz="1800" dirty="0">
                <a:solidFill>
                  <a:schemeClr val="bg1"/>
                </a:solidFill>
              </a:rPr>
              <a:t>Tomita Y, </a:t>
            </a:r>
            <a:r>
              <a:rPr lang="en-US" sz="1800" dirty="0" err="1">
                <a:solidFill>
                  <a:schemeClr val="bg1"/>
                </a:solidFill>
              </a:rPr>
              <a:t>Fukasawa</a:t>
            </a:r>
            <a:r>
              <a:rPr lang="en-US" sz="1800" dirty="0">
                <a:solidFill>
                  <a:schemeClr val="bg1"/>
                </a:solidFill>
              </a:rPr>
              <a:t> S, Shinohara N, et al</a:t>
            </a:r>
            <a:r>
              <a:rPr lang="en-US" sz="1800" i="1" dirty="0">
                <a:solidFill>
                  <a:schemeClr val="bg1"/>
                </a:solidFill>
              </a:rPr>
              <a:t>. </a:t>
            </a:r>
            <a:r>
              <a:rPr lang="en-US" sz="1800" i="1" dirty="0" err="1">
                <a:solidFill>
                  <a:schemeClr val="bg1"/>
                </a:solidFill>
              </a:rPr>
              <a:t>Jpn</a:t>
            </a:r>
            <a:r>
              <a:rPr lang="en-US" sz="1800" i="1" dirty="0">
                <a:solidFill>
                  <a:schemeClr val="bg1"/>
                </a:solidFill>
              </a:rPr>
              <a:t> J Clin Oncol. </a:t>
            </a:r>
            <a:r>
              <a:rPr lang="en-US" sz="1800" dirty="0">
                <a:solidFill>
                  <a:schemeClr val="bg1"/>
                </a:solidFill>
              </a:rPr>
              <a:t>2017;47(7):639-646</a:t>
            </a:r>
          </a:p>
        </p:txBody>
      </p:sp>
    </p:spTree>
    <p:extLst>
      <p:ext uri="{BB962C8B-B14F-4D97-AF65-F5344CB8AC3E}">
        <p14:creationId xmlns:p14="http://schemas.microsoft.com/office/powerpoint/2010/main" val="153844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E18E-2658-5EDA-C644-43E34D367AA2}"/>
              </a:ext>
            </a:extLst>
          </p:cNvPr>
          <p:cNvSpPr>
            <a:spLocks noGrp="1"/>
          </p:cNvSpPr>
          <p:nvPr>
            <p:ph type="title"/>
          </p:nvPr>
        </p:nvSpPr>
        <p:spPr/>
        <p:txBody>
          <a:bodyPr/>
          <a:lstStyle/>
          <a:p>
            <a:r>
              <a:rPr lang="en-US" dirty="0"/>
              <a:t>Chemotherapy is used in advanced stage or unresponsive RCC (</a:t>
            </a:r>
            <a:r>
              <a:rPr lang="en-US" dirty="0" err="1"/>
              <a:t>aRCC</a:t>
            </a:r>
            <a:r>
              <a:rPr lang="en-US" dirty="0"/>
              <a:t>)</a:t>
            </a:r>
          </a:p>
        </p:txBody>
      </p:sp>
      <p:graphicFrame>
        <p:nvGraphicFramePr>
          <p:cNvPr id="4" name="Content Placeholder 3">
            <a:extLst>
              <a:ext uri="{FF2B5EF4-FFF2-40B4-BE49-F238E27FC236}">
                <a16:creationId xmlns:a16="http://schemas.microsoft.com/office/drawing/2014/main" id="{BED07780-63F1-E092-78EB-622F4B50628D}"/>
              </a:ext>
            </a:extLst>
          </p:cNvPr>
          <p:cNvGraphicFramePr>
            <a:graphicFrameLocks noGrp="1"/>
          </p:cNvGraphicFramePr>
          <p:nvPr>
            <p:ph idx="1"/>
            <p:extLst>
              <p:ext uri="{D42A27DB-BD31-4B8C-83A1-F6EECF244321}">
                <p14:modId xmlns:p14="http://schemas.microsoft.com/office/powerpoint/2010/main" val="1465108954"/>
              </p:ext>
            </p:extLst>
          </p:nvPr>
        </p:nvGraphicFramePr>
        <p:xfrm>
          <a:off x="838200" y="1825625"/>
          <a:ext cx="724619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5CB228-947C-D06E-AAB3-BAFD12025256}"/>
              </a:ext>
            </a:extLst>
          </p:cNvPr>
          <p:cNvSpPr txBox="1"/>
          <p:nvPr/>
        </p:nvSpPr>
        <p:spPr>
          <a:xfrm>
            <a:off x="3825457" y="2394234"/>
            <a:ext cx="1550503" cy="1231106"/>
          </a:xfrm>
          <a:prstGeom prst="rect">
            <a:avLst/>
          </a:prstGeom>
          <a:noFill/>
        </p:spPr>
        <p:txBody>
          <a:bodyPr wrap="square" rtlCol="0">
            <a:spAutoFit/>
          </a:bodyPr>
          <a:lstStyle/>
          <a:p>
            <a:r>
              <a:rPr lang="en-US" b="1" dirty="0"/>
              <a:t>Stage IV: </a:t>
            </a:r>
            <a:r>
              <a:rPr lang="en-US" dirty="0"/>
              <a:t>Tumor outside fascia, or distant met</a:t>
            </a:r>
            <a:r>
              <a:rPr lang="en-US" baseline="30000" dirty="0"/>
              <a:t>1</a:t>
            </a:r>
            <a:endParaRPr lang="en-US" dirty="0"/>
          </a:p>
        </p:txBody>
      </p:sp>
      <p:sp>
        <p:nvSpPr>
          <p:cNvPr id="7" name="TextBox 6">
            <a:extLst>
              <a:ext uri="{FF2B5EF4-FFF2-40B4-BE49-F238E27FC236}">
                <a16:creationId xmlns:a16="http://schemas.microsoft.com/office/drawing/2014/main" id="{47EE9991-18F9-CE76-4B53-2007E3B7326F}"/>
              </a:ext>
            </a:extLst>
          </p:cNvPr>
          <p:cNvSpPr txBox="1"/>
          <p:nvPr/>
        </p:nvSpPr>
        <p:spPr>
          <a:xfrm>
            <a:off x="838199" y="6263444"/>
            <a:ext cx="8447158" cy="523220"/>
          </a:xfrm>
          <a:prstGeom prst="rect">
            <a:avLst/>
          </a:prstGeom>
          <a:noFill/>
        </p:spPr>
        <p:txBody>
          <a:bodyPr wrap="square" rtlCol="0">
            <a:spAutoFit/>
          </a:bodyPr>
          <a:lstStyle/>
          <a:p>
            <a:r>
              <a:rPr lang="en-US" sz="1400" dirty="0">
                <a:solidFill>
                  <a:schemeClr val="bg1"/>
                </a:solidFill>
              </a:rPr>
              <a:t>National Comprehensive Cancer Network. </a:t>
            </a:r>
            <a:r>
              <a:rPr lang="en-US" sz="1400" b="1" dirty="0">
                <a:solidFill>
                  <a:schemeClr val="bg1"/>
                </a:solidFill>
              </a:rPr>
              <a:t>NCCN Guidelines 3.2023 Kidney Cancer. </a:t>
            </a:r>
            <a:r>
              <a:rPr lang="en-US" sz="1400" dirty="0">
                <a:solidFill>
                  <a:schemeClr val="bg1"/>
                </a:solidFill>
              </a:rPr>
              <a:t>Accessed 11/15/20222</a:t>
            </a:r>
          </a:p>
          <a:p>
            <a:r>
              <a:rPr lang="en-US" sz="1400" dirty="0">
                <a:solidFill>
                  <a:schemeClr val="bg1"/>
                </a:solidFill>
              </a:rPr>
              <a:t>1. Metastasis</a:t>
            </a:r>
          </a:p>
        </p:txBody>
      </p:sp>
    </p:spTree>
    <p:extLst>
      <p:ext uri="{BB962C8B-B14F-4D97-AF65-F5344CB8AC3E}">
        <p14:creationId xmlns:p14="http://schemas.microsoft.com/office/powerpoint/2010/main" val="97449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E18E-2658-5EDA-C644-43E34D367AA2}"/>
              </a:ext>
            </a:extLst>
          </p:cNvPr>
          <p:cNvSpPr>
            <a:spLocks noGrp="1"/>
          </p:cNvSpPr>
          <p:nvPr>
            <p:ph type="title"/>
          </p:nvPr>
        </p:nvSpPr>
        <p:spPr/>
        <p:txBody>
          <a:bodyPr/>
          <a:lstStyle/>
          <a:p>
            <a:r>
              <a:rPr lang="en-US" dirty="0"/>
              <a:t>Chemotherapy is used in advanced stage or unresponsive RCC (</a:t>
            </a:r>
            <a:r>
              <a:rPr lang="en-US" dirty="0" err="1"/>
              <a:t>aRCC</a:t>
            </a:r>
            <a:r>
              <a:rPr lang="en-US" dirty="0"/>
              <a:t>)</a:t>
            </a:r>
          </a:p>
        </p:txBody>
      </p:sp>
      <p:graphicFrame>
        <p:nvGraphicFramePr>
          <p:cNvPr id="4" name="Content Placeholder 3">
            <a:extLst>
              <a:ext uri="{FF2B5EF4-FFF2-40B4-BE49-F238E27FC236}">
                <a16:creationId xmlns:a16="http://schemas.microsoft.com/office/drawing/2014/main" id="{BED07780-63F1-E092-78EB-622F4B50628D}"/>
              </a:ext>
            </a:extLst>
          </p:cNvPr>
          <p:cNvGraphicFramePr>
            <a:graphicFrameLocks noGrp="1"/>
          </p:cNvGraphicFramePr>
          <p:nvPr>
            <p:ph idx="1"/>
          </p:nvPr>
        </p:nvGraphicFramePr>
        <p:xfrm>
          <a:off x="838200" y="1825625"/>
          <a:ext cx="724619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5CB228-947C-D06E-AAB3-BAFD12025256}"/>
              </a:ext>
            </a:extLst>
          </p:cNvPr>
          <p:cNvSpPr txBox="1"/>
          <p:nvPr/>
        </p:nvSpPr>
        <p:spPr>
          <a:xfrm>
            <a:off x="3825457" y="2394234"/>
            <a:ext cx="1550503" cy="1200329"/>
          </a:xfrm>
          <a:prstGeom prst="rect">
            <a:avLst/>
          </a:prstGeom>
          <a:noFill/>
        </p:spPr>
        <p:txBody>
          <a:bodyPr wrap="square" rtlCol="0">
            <a:spAutoFit/>
          </a:bodyPr>
          <a:lstStyle/>
          <a:p>
            <a:r>
              <a:rPr lang="en-US" b="1" dirty="0"/>
              <a:t>Stage IV: </a:t>
            </a:r>
            <a:r>
              <a:rPr lang="en-US" dirty="0"/>
              <a:t>Tumor outside fascia, or distant met</a:t>
            </a:r>
          </a:p>
        </p:txBody>
      </p:sp>
      <p:cxnSp>
        <p:nvCxnSpPr>
          <p:cNvPr id="24" name="Straight Arrow Connector 23">
            <a:extLst>
              <a:ext uri="{FF2B5EF4-FFF2-40B4-BE49-F238E27FC236}">
                <a16:creationId xmlns:a16="http://schemas.microsoft.com/office/drawing/2014/main" id="{8C4C9DE0-83E1-8C72-0BEF-F14FB81083BD}"/>
              </a:ext>
            </a:extLst>
          </p:cNvPr>
          <p:cNvCxnSpPr>
            <a:cxnSpLocks/>
          </p:cNvCxnSpPr>
          <p:nvPr/>
        </p:nvCxnSpPr>
        <p:spPr>
          <a:xfrm flipV="1">
            <a:off x="5252278" y="2076174"/>
            <a:ext cx="2058505" cy="636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4AF1367-6501-58A8-5793-79233C292033}"/>
              </a:ext>
            </a:extLst>
          </p:cNvPr>
          <p:cNvSpPr/>
          <p:nvPr/>
        </p:nvSpPr>
        <p:spPr>
          <a:xfrm>
            <a:off x="7222435" y="1096118"/>
            <a:ext cx="2588591" cy="1230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42542BE-B965-7953-FD6D-EBA43E1BDB18}"/>
              </a:ext>
            </a:extLst>
          </p:cNvPr>
          <p:cNvSpPr txBox="1"/>
          <p:nvPr/>
        </p:nvSpPr>
        <p:spPr>
          <a:xfrm>
            <a:off x="7462077" y="1459854"/>
            <a:ext cx="2142435" cy="461665"/>
          </a:xfrm>
          <a:prstGeom prst="rect">
            <a:avLst/>
          </a:prstGeom>
          <a:noFill/>
        </p:spPr>
        <p:txBody>
          <a:bodyPr wrap="square" rtlCol="0">
            <a:spAutoFit/>
          </a:bodyPr>
          <a:lstStyle/>
          <a:p>
            <a:r>
              <a:rPr lang="en-US" sz="2400" dirty="0">
                <a:solidFill>
                  <a:schemeClr val="bg1"/>
                </a:solidFill>
              </a:rPr>
              <a:t>Chemotherapy</a:t>
            </a:r>
          </a:p>
        </p:txBody>
      </p:sp>
      <p:sp>
        <p:nvSpPr>
          <p:cNvPr id="7" name="TextBox 6">
            <a:extLst>
              <a:ext uri="{FF2B5EF4-FFF2-40B4-BE49-F238E27FC236}">
                <a16:creationId xmlns:a16="http://schemas.microsoft.com/office/drawing/2014/main" id="{47EE9991-18F9-CE76-4B53-2007E3B7326F}"/>
              </a:ext>
            </a:extLst>
          </p:cNvPr>
          <p:cNvSpPr txBox="1"/>
          <p:nvPr/>
        </p:nvSpPr>
        <p:spPr>
          <a:xfrm>
            <a:off x="838199" y="6263444"/>
            <a:ext cx="8447158" cy="307777"/>
          </a:xfrm>
          <a:prstGeom prst="rect">
            <a:avLst/>
          </a:prstGeom>
          <a:noFill/>
        </p:spPr>
        <p:txBody>
          <a:bodyPr wrap="square" rtlCol="0">
            <a:spAutoFit/>
          </a:bodyPr>
          <a:lstStyle/>
          <a:p>
            <a:r>
              <a:rPr lang="en-US" sz="1400" dirty="0">
                <a:solidFill>
                  <a:schemeClr val="bg1"/>
                </a:solidFill>
              </a:rPr>
              <a:t>National Comprehensive Cancer Network. </a:t>
            </a:r>
            <a:r>
              <a:rPr lang="en-US" sz="1400" b="1" dirty="0">
                <a:solidFill>
                  <a:schemeClr val="bg1"/>
                </a:solidFill>
              </a:rPr>
              <a:t>NCCN Guidelines 3.2023 Kidney Cancer. </a:t>
            </a:r>
            <a:r>
              <a:rPr lang="en-US" sz="1400" dirty="0">
                <a:solidFill>
                  <a:schemeClr val="bg1"/>
                </a:solidFill>
              </a:rPr>
              <a:t>Accessed 11/15/2022</a:t>
            </a:r>
          </a:p>
        </p:txBody>
      </p:sp>
    </p:spTree>
    <p:extLst>
      <p:ext uri="{BB962C8B-B14F-4D97-AF65-F5344CB8AC3E}">
        <p14:creationId xmlns:p14="http://schemas.microsoft.com/office/powerpoint/2010/main" val="252551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E18E-2658-5EDA-C644-43E34D367AA2}"/>
              </a:ext>
            </a:extLst>
          </p:cNvPr>
          <p:cNvSpPr>
            <a:spLocks noGrp="1"/>
          </p:cNvSpPr>
          <p:nvPr>
            <p:ph type="title"/>
          </p:nvPr>
        </p:nvSpPr>
        <p:spPr/>
        <p:txBody>
          <a:bodyPr/>
          <a:lstStyle/>
          <a:p>
            <a:r>
              <a:rPr lang="en-US" dirty="0"/>
              <a:t>Chemotherapy is used in advanced stage or unresponsive RCC (</a:t>
            </a:r>
            <a:r>
              <a:rPr lang="en-US" dirty="0" err="1"/>
              <a:t>aRCC</a:t>
            </a:r>
            <a:r>
              <a:rPr lang="en-US" dirty="0"/>
              <a:t>)</a:t>
            </a:r>
          </a:p>
        </p:txBody>
      </p:sp>
      <p:graphicFrame>
        <p:nvGraphicFramePr>
          <p:cNvPr id="4" name="Content Placeholder 3">
            <a:extLst>
              <a:ext uri="{FF2B5EF4-FFF2-40B4-BE49-F238E27FC236}">
                <a16:creationId xmlns:a16="http://schemas.microsoft.com/office/drawing/2014/main" id="{BED07780-63F1-E092-78EB-622F4B50628D}"/>
              </a:ext>
            </a:extLst>
          </p:cNvPr>
          <p:cNvGraphicFramePr>
            <a:graphicFrameLocks noGrp="1"/>
          </p:cNvGraphicFramePr>
          <p:nvPr>
            <p:ph idx="1"/>
            <p:extLst>
              <p:ext uri="{D42A27DB-BD31-4B8C-83A1-F6EECF244321}">
                <p14:modId xmlns:p14="http://schemas.microsoft.com/office/powerpoint/2010/main" val="1594415439"/>
              </p:ext>
            </p:extLst>
          </p:nvPr>
        </p:nvGraphicFramePr>
        <p:xfrm>
          <a:off x="838200" y="1825625"/>
          <a:ext cx="724619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5CB228-947C-D06E-AAB3-BAFD12025256}"/>
              </a:ext>
            </a:extLst>
          </p:cNvPr>
          <p:cNvSpPr txBox="1"/>
          <p:nvPr/>
        </p:nvSpPr>
        <p:spPr>
          <a:xfrm>
            <a:off x="3825457" y="2394234"/>
            <a:ext cx="1550503" cy="1200329"/>
          </a:xfrm>
          <a:prstGeom prst="rect">
            <a:avLst/>
          </a:prstGeom>
          <a:noFill/>
        </p:spPr>
        <p:txBody>
          <a:bodyPr wrap="square" rtlCol="0">
            <a:spAutoFit/>
          </a:bodyPr>
          <a:lstStyle/>
          <a:p>
            <a:r>
              <a:rPr lang="en-US" b="1" dirty="0"/>
              <a:t>Stage IV: </a:t>
            </a:r>
            <a:r>
              <a:rPr lang="en-US" dirty="0"/>
              <a:t>Tumor outside fascia, or distant met</a:t>
            </a:r>
          </a:p>
        </p:txBody>
      </p:sp>
      <p:cxnSp>
        <p:nvCxnSpPr>
          <p:cNvPr id="15" name="Straight Arrow Connector 14">
            <a:extLst>
              <a:ext uri="{FF2B5EF4-FFF2-40B4-BE49-F238E27FC236}">
                <a16:creationId xmlns:a16="http://schemas.microsoft.com/office/drawing/2014/main" id="{3C242F63-EF5C-DD16-72FC-703ED680F77D}"/>
              </a:ext>
            </a:extLst>
          </p:cNvPr>
          <p:cNvCxnSpPr>
            <a:cxnSpLocks/>
          </p:cNvCxnSpPr>
          <p:nvPr/>
        </p:nvCxnSpPr>
        <p:spPr>
          <a:xfrm flipV="1">
            <a:off x="7648713" y="4960730"/>
            <a:ext cx="1769165" cy="6383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DF4123E-CB42-EF42-EE5A-45614D28E59D}"/>
              </a:ext>
            </a:extLst>
          </p:cNvPr>
          <p:cNvCxnSpPr>
            <a:cxnSpLocks/>
          </p:cNvCxnSpPr>
          <p:nvPr/>
        </p:nvCxnSpPr>
        <p:spPr>
          <a:xfrm flipV="1">
            <a:off x="7129670" y="4518991"/>
            <a:ext cx="2217530" cy="445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DC34CE5-35BD-B298-29A8-A7F58EF2275D}"/>
              </a:ext>
            </a:extLst>
          </p:cNvPr>
          <p:cNvCxnSpPr>
            <a:cxnSpLocks/>
          </p:cNvCxnSpPr>
          <p:nvPr/>
        </p:nvCxnSpPr>
        <p:spPr>
          <a:xfrm>
            <a:off x="6380922" y="4067314"/>
            <a:ext cx="2904435" cy="65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C4C9DE0-83E1-8C72-0BEF-F14FB81083BD}"/>
              </a:ext>
            </a:extLst>
          </p:cNvPr>
          <p:cNvCxnSpPr>
            <a:cxnSpLocks/>
          </p:cNvCxnSpPr>
          <p:nvPr/>
        </p:nvCxnSpPr>
        <p:spPr>
          <a:xfrm flipV="1">
            <a:off x="5252278" y="2076174"/>
            <a:ext cx="2058505" cy="636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598CDB0-B422-98F5-CD7C-A3CF934F3739}"/>
              </a:ext>
            </a:extLst>
          </p:cNvPr>
          <p:cNvSpPr txBox="1"/>
          <p:nvPr/>
        </p:nvSpPr>
        <p:spPr>
          <a:xfrm rot="20454543">
            <a:off x="9954600" y="4612358"/>
            <a:ext cx="1917148" cy="1200329"/>
          </a:xfrm>
          <a:prstGeom prst="rect">
            <a:avLst/>
          </a:prstGeom>
          <a:noFill/>
        </p:spPr>
        <p:txBody>
          <a:bodyPr wrap="square" rtlCol="0">
            <a:spAutoFit/>
          </a:bodyPr>
          <a:lstStyle/>
          <a:p>
            <a:r>
              <a:rPr lang="en-US" dirty="0">
                <a:solidFill>
                  <a:schemeClr val="bg1"/>
                </a:solidFill>
              </a:rPr>
              <a:t>Surgical resection +/- adjuvant chemo if more advanced</a:t>
            </a:r>
          </a:p>
        </p:txBody>
      </p:sp>
      <p:sp>
        <p:nvSpPr>
          <p:cNvPr id="37" name="Oval 36">
            <a:extLst>
              <a:ext uri="{FF2B5EF4-FFF2-40B4-BE49-F238E27FC236}">
                <a16:creationId xmlns:a16="http://schemas.microsoft.com/office/drawing/2014/main" id="{74AF1367-6501-58A8-5793-79233C292033}"/>
              </a:ext>
            </a:extLst>
          </p:cNvPr>
          <p:cNvSpPr/>
          <p:nvPr/>
        </p:nvSpPr>
        <p:spPr>
          <a:xfrm>
            <a:off x="7222435" y="1096118"/>
            <a:ext cx="2588591" cy="1230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42542BE-B965-7953-FD6D-EBA43E1BDB18}"/>
              </a:ext>
            </a:extLst>
          </p:cNvPr>
          <p:cNvSpPr txBox="1"/>
          <p:nvPr/>
        </p:nvSpPr>
        <p:spPr>
          <a:xfrm>
            <a:off x="7462077" y="1459854"/>
            <a:ext cx="2142435" cy="461665"/>
          </a:xfrm>
          <a:prstGeom prst="rect">
            <a:avLst/>
          </a:prstGeom>
          <a:noFill/>
        </p:spPr>
        <p:txBody>
          <a:bodyPr wrap="square" rtlCol="0">
            <a:spAutoFit/>
          </a:bodyPr>
          <a:lstStyle/>
          <a:p>
            <a:r>
              <a:rPr lang="en-US" sz="2400" dirty="0">
                <a:solidFill>
                  <a:schemeClr val="bg1"/>
                </a:solidFill>
              </a:rPr>
              <a:t>Chemotherapy</a:t>
            </a:r>
          </a:p>
        </p:txBody>
      </p:sp>
      <p:pic>
        <p:nvPicPr>
          <p:cNvPr id="5" name="Graphic 4" descr="Cut with solid fill">
            <a:extLst>
              <a:ext uri="{FF2B5EF4-FFF2-40B4-BE49-F238E27FC236}">
                <a16:creationId xmlns:a16="http://schemas.microsoft.com/office/drawing/2014/main" id="{B4874DA6-1F9B-FAD8-5BBD-2BCE0BB666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286633">
            <a:off x="9543237" y="3356044"/>
            <a:ext cx="1570204" cy="1593067"/>
          </a:xfrm>
          <a:prstGeom prst="rect">
            <a:avLst/>
          </a:prstGeom>
        </p:spPr>
      </p:pic>
      <p:sp>
        <p:nvSpPr>
          <p:cNvPr id="7" name="TextBox 6">
            <a:extLst>
              <a:ext uri="{FF2B5EF4-FFF2-40B4-BE49-F238E27FC236}">
                <a16:creationId xmlns:a16="http://schemas.microsoft.com/office/drawing/2014/main" id="{47EE9991-18F9-CE76-4B53-2007E3B7326F}"/>
              </a:ext>
            </a:extLst>
          </p:cNvPr>
          <p:cNvSpPr txBox="1"/>
          <p:nvPr/>
        </p:nvSpPr>
        <p:spPr>
          <a:xfrm>
            <a:off x="838199" y="6263444"/>
            <a:ext cx="8447158" cy="307777"/>
          </a:xfrm>
          <a:prstGeom prst="rect">
            <a:avLst/>
          </a:prstGeom>
          <a:noFill/>
        </p:spPr>
        <p:txBody>
          <a:bodyPr wrap="square" rtlCol="0">
            <a:spAutoFit/>
          </a:bodyPr>
          <a:lstStyle/>
          <a:p>
            <a:r>
              <a:rPr lang="en-US" sz="1400" dirty="0">
                <a:solidFill>
                  <a:schemeClr val="bg1"/>
                </a:solidFill>
              </a:rPr>
              <a:t>National Comprehensive Cancer Network. </a:t>
            </a:r>
            <a:r>
              <a:rPr lang="en-US" sz="1400" b="1" dirty="0">
                <a:solidFill>
                  <a:schemeClr val="bg1"/>
                </a:solidFill>
              </a:rPr>
              <a:t>NCCN Guidelines 3.2023 Kidney Cancer. </a:t>
            </a:r>
            <a:r>
              <a:rPr lang="en-US" sz="1400" dirty="0">
                <a:solidFill>
                  <a:schemeClr val="bg1"/>
                </a:solidFill>
              </a:rPr>
              <a:t>Accessed 11/15/2022</a:t>
            </a:r>
          </a:p>
        </p:txBody>
      </p:sp>
    </p:spTree>
    <p:extLst>
      <p:ext uri="{BB962C8B-B14F-4D97-AF65-F5344CB8AC3E}">
        <p14:creationId xmlns:p14="http://schemas.microsoft.com/office/powerpoint/2010/main" val="298726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E18E-2658-5EDA-C644-43E34D367AA2}"/>
              </a:ext>
            </a:extLst>
          </p:cNvPr>
          <p:cNvSpPr>
            <a:spLocks noGrp="1"/>
          </p:cNvSpPr>
          <p:nvPr>
            <p:ph type="title"/>
          </p:nvPr>
        </p:nvSpPr>
        <p:spPr/>
        <p:txBody>
          <a:bodyPr/>
          <a:lstStyle/>
          <a:p>
            <a:r>
              <a:rPr lang="en-US" dirty="0"/>
              <a:t>Chemotherapy is used in advanced stage or unresponsive RCC (</a:t>
            </a:r>
            <a:r>
              <a:rPr lang="en-US" dirty="0" err="1"/>
              <a:t>aRCC</a:t>
            </a:r>
            <a:r>
              <a:rPr lang="en-US" dirty="0"/>
              <a:t>)</a:t>
            </a:r>
          </a:p>
        </p:txBody>
      </p:sp>
      <p:graphicFrame>
        <p:nvGraphicFramePr>
          <p:cNvPr id="4" name="Content Placeholder 3">
            <a:extLst>
              <a:ext uri="{FF2B5EF4-FFF2-40B4-BE49-F238E27FC236}">
                <a16:creationId xmlns:a16="http://schemas.microsoft.com/office/drawing/2014/main" id="{BED07780-63F1-E092-78EB-622F4B50628D}"/>
              </a:ext>
            </a:extLst>
          </p:cNvPr>
          <p:cNvGraphicFramePr>
            <a:graphicFrameLocks noGrp="1"/>
          </p:cNvGraphicFramePr>
          <p:nvPr>
            <p:ph idx="1"/>
          </p:nvPr>
        </p:nvGraphicFramePr>
        <p:xfrm>
          <a:off x="838200" y="1825625"/>
          <a:ext cx="724619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5CB228-947C-D06E-AAB3-BAFD12025256}"/>
              </a:ext>
            </a:extLst>
          </p:cNvPr>
          <p:cNvSpPr txBox="1"/>
          <p:nvPr/>
        </p:nvSpPr>
        <p:spPr>
          <a:xfrm>
            <a:off x="3825457" y="2394234"/>
            <a:ext cx="1550503" cy="1200329"/>
          </a:xfrm>
          <a:prstGeom prst="rect">
            <a:avLst/>
          </a:prstGeom>
          <a:noFill/>
        </p:spPr>
        <p:txBody>
          <a:bodyPr wrap="square" rtlCol="0">
            <a:spAutoFit/>
          </a:bodyPr>
          <a:lstStyle/>
          <a:p>
            <a:r>
              <a:rPr lang="en-US" b="1" dirty="0"/>
              <a:t>Stage IV: </a:t>
            </a:r>
            <a:r>
              <a:rPr lang="en-US" dirty="0"/>
              <a:t>Tumor outside fascia, or distant met</a:t>
            </a:r>
          </a:p>
        </p:txBody>
      </p:sp>
      <p:cxnSp>
        <p:nvCxnSpPr>
          <p:cNvPr id="15" name="Straight Arrow Connector 14">
            <a:extLst>
              <a:ext uri="{FF2B5EF4-FFF2-40B4-BE49-F238E27FC236}">
                <a16:creationId xmlns:a16="http://schemas.microsoft.com/office/drawing/2014/main" id="{3C242F63-EF5C-DD16-72FC-703ED680F77D}"/>
              </a:ext>
            </a:extLst>
          </p:cNvPr>
          <p:cNvCxnSpPr>
            <a:cxnSpLocks/>
          </p:cNvCxnSpPr>
          <p:nvPr/>
        </p:nvCxnSpPr>
        <p:spPr>
          <a:xfrm flipV="1">
            <a:off x="7648713" y="4960730"/>
            <a:ext cx="1769165" cy="6383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DF4123E-CB42-EF42-EE5A-45614D28E59D}"/>
              </a:ext>
            </a:extLst>
          </p:cNvPr>
          <p:cNvCxnSpPr>
            <a:cxnSpLocks/>
          </p:cNvCxnSpPr>
          <p:nvPr/>
        </p:nvCxnSpPr>
        <p:spPr>
          <a:xfrm flipV="1">
            <a:off x="7129670" y="4518991"/>
            <a:ext cx="2217530" cy="445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DC34CE5-35BD-B298-29A8-A7F58EF2275D}"/>
              </a:ext>
            </a:extLst>
          </p:cNvPr>
          <p:cNvCxnSpPr>
            <a:cxnSpLocks/>
          </p:cNvCxnSpPr>
          <p:nvPr/>
        </p:nvCxnSpPr>
        <p:spPr>
          <a:xfrm>
            <a:off x="6380922" y="4067314"/>
            <a:ext cx="2904435" cy="65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C4C9DE0-83E1-8C72-0BEF-F14FB81083BD}"/>
              </a:ext>
            </a:extLst>
          </p:cNvPr>
          <p:cNvCxnSpPr>
            <a:cxnSpLocks/>
          </p:cNvCxnSpPr>
          <p:nvPr/>
        </p:nvCxnSpPr>
        <p:spPr>
          <a:xfrm flipV="1">
            <a:off x="5252278" y="2076174"/>
            <a:ext cx="2058505" cy="636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6126AF6-7D87-031C-9F05-ABB25D91A9E1}"/>
              </a:ext>
            </a:extLst>
          </p:cNvPr>
          <p:cNvCxnSpPr>
            <a:cxnSpLocks/>
          </p:cNvCxnSpPr>
          <p:nvPr/>
        </p:nvCxnSpPr>
        <p:spPr>
          <a:xfrm flipH="1" flipV="1">
            <a:off x="9090172" y="2408228"/>
            <a:ext cx="1206768" cy="9415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598CDB0-B422-98F5-CD7C-A3CF934F3739}"/>
              </a:ext>
            </a:extLst>
          </p:cNvPr>
          <p:cNvSpPr txBox="1"/>
          <p:nvPr/>
        </p:nvSpPr>
        <p:spPr>
          <a:xfrm rot="20454543">
            <a:off x="9954600" y="4612358"/>
            <a:ext cx="1917148" cy="1200329"/>
          </a:xfrm>
          <a:prstGeom prst="rect">
            <a:avLst/>
          </a:prstGeom>
          <a:noFill/>
        </p:spPr>
        <p:txBody>
          <a:bodyPr wrap="square" rtlCol="0">
            <a:spAutoFit/>
          </a:bodyPr>
          <a:lstStyle/>
          <a:p>
            <a:r>
              <a:rPr lang="en-US" dirty="0">
                <a:solidFill>
                  <a:schemeClr val="bg1"/>
                </a:solidFill>
              </a:rPr>
              <a:t>Surgical resection +/- adjuvant chemo if more advanced</a:t>
            </a:r>
          </a:p>
        </p:txBody>
      </p:sp>
      <p:sp>
        <p:nvSpPr>
          <p:cNvPr id="36" name="TextBox 35">
            <a:extLst>
              <a:ext uri="{FF2B5EF4-FFF2-40B4-BE49-F238E27FC236}">
                <a16:creationId xmlns:a16="http://schemas.microsoft.com/office/drawing/2014/main" id="{A6500FE3-CFC3-5EAE-5053-7A9454A6F8D7}"/>
              </a:ext>
            </a:extLst>
          </p:cNvPr>
          <p:cNvSpPr txBox="1"/>
          <p:nvPr/>
        </p:nvSpPr>
        <p:spPr>
          <a:xfrm rot="2341162">
            <a:off x="9087780" y="2736967"/>
            <a:ext cx="2251247" cy="369332"/>
          </a:xfrm>
          <a:prstGeom prst="rect">
            <a:avLst/>
          </a:prstGeom>
          <a:noFill/>
        </p:spPr>
        <p:txBody>
          <a:bodyPr wrap="square" rtlCol="0">
            <a:spAutoFit/>
          </a:bodyPr>
          <a:lstStyle/>
          <a:p>
            <a:r>
              <a:rPr lang="en-US" dirty="0">
                <a:solidFill>
                  <a:schemeClr val="bg1"/>
                </a:solidFill>
              </a:rPr>
              <a:t>Disease progression</a:t>
            </a:r>
          </a:p>
        </p:txBody>
      </p:sp>
      <p:sp>
        <p:nvSpPr>
          <p:cNvPr id="37" name="Oval 36">
            <a:extLst>
              <a:ext uri="{FF2B5EF4-FFF2-40B4-BE49-F238E27FC236}">
                <a16:creationId xmlns:a16="http://schemas.microsoft.com/office/drawing/2014/main" id="{74AF1367-6501-58A8-5793-79233C292033}"/>
              </a:ext>
            </a:extLst>
          </p:cNvPr>
          <p:cNvSpPr/>
          <p:nvPr/>
        </p:nvSpPr>
        <p:spPr>
          <a:xfrm>
            <a:off x="7222435" y="1096118"/>
            <a:ext cx="2588591" cy="1230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42542BE-B965-7953-FD6D-EBA43E1BDB18}"/>
              </a:ext>
            </a:extLst>
          </p:cNvPr>
          <p:cNvSpPr txBox="1"/>
          <p:nvPr/>
        </p:nvSpPr>
        <p:spPr>
          <a:xfrm>
            <a:off x="7462077" y="1459854"/>
            <a:ext cx="2142435" cy="461665"/>
          </a:xfrm>
          <a:prstGeom prst="rect">
            <a:avLst/>
          </a:prstGeom>
          <a:noFill/>
        </p:spPr>
        <p:txBody>
          <a:bodyPr wrap="square" rtlCol="0">
            <a:spAutoFit/>
          </a:bodyPr>
          <a:lstStyle/>
          <a:p>
            <a:r>
              <a:rPr lang="en-US" sz="2400" dirty="0">
                <a:solidFill>
                  <a:schemeClr val="bg1"/>
                </a:solidFill>
              </a:rPr>
              <a:t>Chemotherapy</a:t>
            </a:r>
          </a:p>
        </p:txBody>
      </p:sp>
      <p:pic>
        <p:nvPicPr>
          <p:cNvPr id="5" name="Graphic 4" descr="Cut with solid fill">
            <a:extLst>
              <a:ext uri="{FF2B5EF4-FFF2-40B4-BE49-F238E27FC236}">
                <a16:creationId xmlns:a16="http://schemas.microsoft.com/office/drawing/2014/main" id="{B4874DA6-1F9B-FAD8-5BBD-2BCE0BB666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286633">
            <a:off x="9543237" y="3356044"/>
            <a:ext cx="1570204" cy="1593067"/>
          </a:xfrm>
          <a:prstGeom prst="rect">
            <a:avLst/>
          </a:prstGeom>
        </p:spPr>
      </p:pic>
      <p:sp>
        <p:nvSpPr>
          <p:cNvPr id="7" name="TextBox 6">
            <a:extLst>
              <a:ext uri="{FF2B5EF4-FFF2-40B4-BE49-F238E27FC236}">
                <a16:creationId xmlns:a16="http://schemas.microsoft.com/office/drawing/2014/main" id="{47EE9991-18F9-CE76-4B53-2007E3B7326F}"/>
              </a:ext>
            </a:extLst>
          </p:cNvPr>
          <p:cNvSpPr txBox="1"/>
          <p:nvPr/>
        </p:nvSpPr>
        <p:spPr>
          <a:xfrm>
            <a:off x="838199" y="6263444"/>
            <a:ext cx="8447158" cy="307777"/>
          </a:xfrm>
          <a:prstGeom prst="rect">
            <a:avLst/>
          </a:prstGeom>
          <a:noFill/>
        </p:spPr>
        <p:txBody>
          <a:bodyPr wrap="square" rtlCol="0">
            <a:spAutoFit/>
          </a:bodyPr>
          <a:lstStyle/>
          <a:p>
            <a:r>
              <a:rPr lang="en-US" sz="1400" dirty="0">
                <a:solidFill>
                  <a:schemeClr val="bg1"/>
                </a:solidFill>
              </a:rPr>
              <a:t>National Comprehensive Cancer Network. </a:t>
            </a:r>
            <a:r>
              <a:rPr lang="en-US" sz="1400" b="1" dirty="0">
                <a:solidFill>
                  <a:schemeClr val="bg1"/>
                </a:solidFill>
              </a:rPr>
              <a:t>NCCN Guidelines 3.2023 Kidney Cancer. </a:t>
            </a:r>
            <a:r>
              <a:rPr lang="en-US" sz="1400" dirty="0">
                <a:solidFill>
                  <a:schemeClr val="bg1"/>
                </a:solidFill>
              </a:rPr>
              <a:t>Accessed 11/15/2022</a:t>
            </a:r>
          </a:p>
        </p:txBody>
      </p:sp>
    </p:spTree>
    <p:extLst>
      <p:ext uri="{BB962C8B-B14F-4D97-AF65-F5344CB8AC3E}">
        <p14:creationId xmlns:p14="http://schemas.microsoft.com/office/powerpoint/2010/main" val="265408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2942-67DF-7C8C-E49C-91B98F4015EB}"/>
              </a:ext>
            </a:extLst>
          </p:cNvPr>
          <p:cNvSpPr>
            <a:spLocks noGrp="1"/>
          </p:cNvSpPr>
          <p:nvPr>
            <p:ph type="title"/>
          </p:nvPr>
        </p:nvSpPr>
        <p:spPr/>
        <p:txBody>
          <a:bodyPr/>
          <a:lstStyle/>
          <a:p>
            <a:r>
              <a:rPr lang="en-US" dirty="0"/>
              <a:t>Current targeted therapies for </a:t>
            </a:r>
            <a:r>
              <a:rPr lang="en-US" dirty="0" err="1"/>
              <a:t>aRCC</a:t>
            </a:r>
            <a:r>
              <a:rPr lang="en-US" dirty="0"/>
              <a:t> include VEGF, mTOR, and tyrosine kinase inhibitors</a:t>
            </a:r>
          </a:p>
        </p:txBody>
      </p:sp>
      <p:sp>
        <p:nvSpPr>
          <p:cNvPr id="3" name="Content Placeholder 2">
            <a:extLst>
              <a:ext uri="{FF2B5EF4-FFF2-40B4-BE49-F238E27FC236}">
                <a16:creationId xmlns:a16="http://schemas.microsoft.com/office/drawing/2014/main" id="{86F7CE1E-5DBC-C306-C9AA-7840DBE61B7F}"/>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B63FC717-9145-56FA-EA8C-6D02272B3B6A}"/>
              </a:ext>
            </a:extLst>
          </p:cNvPr>
          <p:cNvSpPr txBox="1"/>
          <p:nvPr/>
        </p:nvSpPr>
        <p:spPr>
          <a:xfrm>
            <a:off x="838200" y="6385102"/>
            <a:ext cx="4538315" cy="307777"/>
          </a:xfrm>
          <a:prstGeom prst="rect">
            <a:avLst/>
          </a:prstGeom>
          <a:noFill/>
        </p:spPr>
        <p:txBody>
          <a:bodyPr wrap="square" rtlCol="0">
            <a:spAutoFit/>
          </a:bodyPr>
          <a:lstStyle/>
          <a:p>
            <a:r>
              <a:rPr lang="en-US" sz="1400" b="0" i="0" dirty="0">
                <a:solidFill>
                  <a:schemeClr val="bg1"/>
                </a:solidFill>
                <a:effectLst/>
              </a:rPr>
              <a:t>Choueiri TK, </a:t>
            </a:r>
            <a:r>
              <a:rPr lang="en-US" sz="1400" b="0" i="0" dirty="0" err="1">
                <a:solidFill>
                  <a:schemeClr val="bg1"/>
                </a:solidFill>
                <a:effectLst/>
              </a:rPr>
              <a:t>Motzer</a:t>
            </a:r>
            <a:r>
              <a:rPr lang="en-US" sz="1400" b="0" i="0" dirty="0">
                <a:solidFill>
                  <a:schemeClr val="bg1"/>
                </a:solidFill>
                <a:effectLst/>
              </a:rPr>
              <a:t> RJ. </a:t>
            </a:r>
            <a:r>
              <a:rPr lang="en-US" sz="1400" b="0" i="1" dirty="0">
                <a:solidFill>
                  <a:schemeClr val="bg1"/>
                </a:solidFill>
                <a:effectLst/>
              </a:rPr>
              <a:t>N </a:t>
            </a:r>
            <a:r>
              <a:rPr lang="en-US" sz="1400" b="0" i="1" dirty="0" err="1">
                <a:solidFill>
                  <a:schemeClr val="bg1"/>
                </a:solidFill>
                <a:effectLst/>
              </a:rPr>
              <a:t>Engl</a:t>
            </a:r>
            <a:r>
              <a:rPr lang="en-US" sz="1400" b="0" i="1" dirty="0">
                <a:solidFill>
                  <a:schemeClr val="bg1"/>
                </a:solidFill>
                <a:effectLst/>
              </a:rPr>
              <a:t> J Med. </a:t>
            </a:r>
            <a:r>
              <a:rPr lang="en-US" sz="1400" b="0" i="0" dirty="0">
                <a:solidFill>
                  <a:schemeClr val="bg1"/>
                </a:solidFill>
                <a:effectLst/>
              </a:rPr>
              <a:t>2017;376(4):354-366</a:t>
            </a:r>
            <a:endParaRPr lang="en-US" sz="1400" dirty="0">
              <a:solidFill>
                <a:schemeClr val="bg1"/>
              </a:solidFill>
            </a:endParaRPr>
          </a:p>
        </p:txBody>
      </p:sp>
      <p:pic>
        <p:nvPicPr>
          <p:cNvPr id="5" name="Picture 4">
            <a:extLst>
              <a:ext uri="{FF2B5EF4-FFF2-40B4-BE49-F238E27FC236}">
                <a16:creationId xmlns:a16="http://schemas.microsoft.com/office/drawing/2014/main" id="{247511D2-270B-364C-99A7-342934C23E57}"/>
              </a:ext>
            </a:extLst>
          </p:cNvPr>
          <p:cNvPicPr>
            <a:picLocks noChangeAspect="1"/>
          </p:cNvPicPr>
          <p:nvPr/>
        </p:nvPicPr>
        <p:blipFill>
          <a:blip r:embed="rId3"/>
          <a:stretch>
            <a:fillRect/>
          </a:stretch>
        </p:blipFill>
        <p:spPr>
          <a:xfrm>
            <a:off x="3154893" y="1725613"/>
            <a:ext cx="5882213" cy="4551362"/>
          </a:xfrm>
          <a:prstGeom prst="rect">
            <a:avLst/>
          </a:prstGeom>
        </p:spPr>
      </p:pic>
      <p:sp>
        <p:nvSpPr>
          <p:cNvPr id="6" name="Rectangle 5">
            <a:extLst>
              <a:ext uri="{FF2B5EF4-FFF2-40B4-BE49-F238E27FC236}">
                <a16:creationId xmlns:a16="http://schemas.microsoft.com/office/drawing/2014/main" id="{F1AECDD4-2869-DA63-0EC9-DC194E09142C}"/>
              </a:ext>
            </a:extLst>
          </p:cNvPr>
          <p:cNvSpPr/>
          <p:nvPr/>
        </p:nvSpPr>
        <p:spPr>
          <a:xfrm>
            <a:off x="6096000" y="1903365"/>
            <a:ext cx="1525308" cy="191513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74A8A949-3D45-A023-BAB5-453097829112}"/>
              </a:ext>
            </a:extLst>
          </p:cNvPr>
          <p:cNvSpPr/>
          <p:nvPr/>
        </p:nvSpPr>
        <p:spPr>
          <a:xfrm>
            <a:off x="7621308" y="1903364"/>
            <a:ext cx="1415798" cy="8398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398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F6D1-3235-4461-F45A-F9F30690613B}"/>
              </a:ext>
            </a:extLst>
          </p:cNvPr>
          <p:cNvSpPr>
            <a:spLocks noGrp="1"/>
          </p:cNvSpPr>
          <p:nvPr>
            <p:ph type="title"/>
          </p:nvPr>
        </p:nvSpPr>
        <p:spPr/>
        <p:txBody>
          <a:bodyPr>
            <a:normAutofit fontScale="90000"/>
          </a:bodyPr>
          <a:lstStyle/>
          <a:p>
            <a:r>
              <a:rPr lang="en-US" dirty="0"/>
              <a:t>Nivolumab is a novel chemotherapy that blocks PD-1, stimulating antitumor immune response</a:t>
            </a:r>
          </a:p>
        </p:txBody>
      </p:sp>
      <p:sp>
        <p:nvSpPr>
          <p:cNvPr id="4" name="TextBox 3">
            <a:extLst>
              <a:ext uri="{FF2B5EF4-FFF2-40B4-BE49-F238E27FC236}">
                <a16:creationId xmlns:a16="http://schemas.microsoft.com/office/drawing/2014/main" id="{935FD84F-B75A-EC65-6D2B-82848104788E}"/>
              </a:ext>
            </a:extLst>
          </p:cNvPr>
          <p:cNvSpPr txBox="1"/>
          <p:nvPr/>
        </p:nvSpPr>
        <p:spPr>
          <a:xfrm>
            <a:off x="838200" y="6385102"/>
            <a:ext cx="4538315" cy="307777"/>
          </a:xfrm>
          <a:prstGeom prst="rect">
            <a:avLst/>
          </a:prstGeom>
          <a:noFill/>
        </p:spPr>
        <p:txBody>
          <a:bodyPr wrap="square" rtlCol="0">
            <a:spAutoFit/>
          </a:bodyPr>
          <a:lstStyle/>
          <a:p>
            <a:r>
              <a:rPr lang="en-US" sz="1400" b="0" i="0" dirty="0">
                <a:solidFill>
                  <a:schemeClr val="bg1"/>
                </a:solidFill>
                <a:effectLst/>
              </a:rPr>
              <a:t>Choueiri TK, </a:t>
            </a:r>
            <a:r>
              <a:rPr lang="en-US" sz="1400" b="0" i="0" dirty="0" err="1">
                <a:solidFill>
                  <a:schemeClr val="bg1"/>
                </a:solidFill>
                <a:effectLst/>
              </a:rPr>
              <a:t>Motzer</a:t>
            </a:r>
            <a:r>
              <a:rPr lang="en-US" sz="1400" b="0" i="0" dirty="0">
                <a:solidFill>
                  <a:schemeClr val="bg1"/>
                </a:solidFill>
                <a:effectLst/>
              </a:rPr>
              <a:t> RJ. </a:t>
            </a:r>
            <a:r>
              <a:rPr lang="en-US" sz="1400" b="0" i="1" dirty="0">
                <a:solidFill>
                  <a:schemeClr val="bg1"/>
                </a:solidFill>
                <a:effectLst/>
              </a:rPr>
              <a:t>N </a:t>
            </a:r>
            <a:r>
              <a:rPr lang="en-US" sz="1400" b="0" i="1" dirty="0" err="1">
                <a:solidFill>
                  <a:schemeClr val="bg1"/>
                </a:solidFill>
                <a:effectLst/>
              </a:rPr>
              <a:t>Engl</a:t>
            </a:r>
            <a:r>
              <a:rPr lang="en-US" sz="1400" b="0" i="1" dirty="0">
                <a:solidFill>
                  <a:schemeClr val="bg1"/>
                </a:solidFill>
                <a:effectLst/>
              </a:rPr>
              <a:t> J Med. </a:t>
            </a:r>
            <a:r>
              <a:rPr lang="en-US" sz="1400" b="0" i="0" dirty="0">
                <a:solidFill>
                  <a:schemeClr val="bg1"/>
                </a:solidFill>
                <a:effectLst/>
              </a:rPr>
              <a:t>2017;376(4):354-366</a:t>
            </a:r>
            <a:endParaRPr lang="en-US" sz="1400" dirty="0">
              <a:solidFill>
                <a:schemeClr val="bg1"/>
              </a:solidFill>
            </a:endParaRPr>
          </a:p>
        </p:txBody>
      </p:sp>
      <p:pic>
        <p:nvPicPr>
          <p:cNvPr id="5" name="Picture 4">
            <a:extLst>
              <a:ext uri="{FF2B5EF4-FFF2-40B4-BE49-F238E27FC236}">
                <a16:creationId xmlns:a16="http://schemas.microsoft.com/office/drawing/2014/main" id="{33F6E267-D786-E82B-CC79-6E8A688F19AC}"/>
              </a:ext>
            </a:extLst>
          </p:cNvPr>
          <p:cNvPicPr>
            <a:picLocks noChangeAspect="1"/>
          </p:cNvPicPr>
          <p:nvPr/>
        </p:nvPicPr>
        <p:blipFill>
          <a:blip r:embed="rId3"/>
          <a:stretch>
            <a:fillRect/>
          </a:stretch>
        </p:blipFill>
        <p:spPr>
          <a:xfrm>
            <a:off x="3154893" y="1725613"/>
            <a:ext cx="5882213" cy="4551362"/>
          </a:xfrm>
          <a:prstGeom prst="rect">
            <a:avLst/>
          </a:prstGeom>
        </p:spPr>
      </p:pic>
      <p:sp>
        <p:nvSpPr>
          <p:cNvPr id="6" name="Rectangle 5">
            <a:extLst>
              <a:ext uri="{FF2B5EF4-FFF2-40B4-BE49-F238E27FC236}">
                <a16:creationId xmlns:a16="http://schemas.microsoft.com/office/drawing/2014/main" id="{42DC76EB-743F-CFE7-28BA-A48F500F67FB}"/>
              </a:ext>
            </a:extLst>
          </p:cNvPr>
          <p:cNvSpPr/>
          <p:nvPr/>
        </p:nvSpPr>
        <p:spPr>
          <a:xfrm>
            <a:off x="3154892" y="1898827"/>
            <a:ext cx="2941107" cy="437814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18250375-171D-3989-F8CD-AD38985A72C2}"/>
              </a:ext>
            </a:extLst>
          </p:cNvPr>
          <p:cNvSpPr/>
          <p:nvPr/>
        </p:nvSpPr>
        <p:spPr>
          <a:xfrm>
            <a:off x="6095999" y="4404140"/>
            <a:ext cx="2941107" cy="187283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43E71FAA-F318-3E31-51FA-A1BE63318727}"/>
              </a:ext>
            </a:extLst>
          </p:cNvPr>
          <p:cNvSpPr/>
          <p:nvPr/>
        </p:nvSpPr>
        <p:spPr>
          <a:xfrm>
            <a:off x="7496313" y="2654852"/>
            <a:ext cx="1573923" cy="174928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538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99C20D3-279C-FEBD-CBB9-CAA813523DBD}"/>
              </a:ext>
            </a:extLst>
          </p:cNvPr>
          <p:cNvSpPr/>
          <p:nvPr/>
        </p:nvSpPr>
        <p:spPr>
          <a:xfrm>
            <a:off x="740091" y="2539128"/>
            <a:ext cx="4334243" cy="2064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5AF63E-8906-6AFD-B34E-4243E5855744}"/>
              </a:ext>
            </a:extLst>
          </p:cNvPr>
          <p:cNvSpPr>
            <a:spLocks noGrp="1"/>
          </p:cNvSpPr>
          <p:nvPr>
            <p:ph type="title"/>
          </p:nvPr>
        </p:nvSpPr>
        <p:spPr>
          <a:xfrm>
            <a:off x="838200" y="270539"/>
            <a:ext cx="10515600" cy="1325563"/>
          </a:xfrm>
        </p:spPr>
        <p:txBody>
          <a:bodyPr>
            <a:noAutofit/>
          </a:bodyPr>
          <a:lstStyle/>
          <a:p>
            <a:r>
              <a:rPr lang="en-US" sz="3200" dirty="0"/>
              <a:t>Original </a:t>
            </a:r>
            <a:r>
              <a:rPr lang="en-US" sz="3200" dirty="0" err="1"/>
              <a:t>CheckMate</a:t>
            </a:r>
            <a:r>
              <a:rPr lang="en-US" sz="3200" dirty="0"/>
              <a:t> 025 study showed better overall survival (OS) and objective response rate (ORR) for nivolumab over </a:t>
            </a:r>
            <a:r>
              <a:rPr lang="en-US" sz="3200" dirty="0" err="1"/>
              <a:t>everolimus</a:t>
            </a:r>
            <a:endParaRPr lang="en-US" sz="3200" dirty="0"/>
          </a:p>
        </p:txBody>
      </p:sp>
      <p:sp>
        <p:nvSpPr>
          <p:cNvPr id="3" name="Content Placeholder 2">
            <a:extLst>
              <a:ext uri="{FF2B5EF4-FFF2-40B4-BE49-F238E27FC236}">
                <a16:creationId xmlns:a16="http://schemas.microsoft.com/office/drawing/2014/main" id="{E00EEA1E-596C-35D5-6F38-61AD4EA69517}"/>
              </a:ext>
            </a:extLst>
          </p:cNvPr>
          <p:cNvSpPr>
            <a:spLocks noGrp="1"/>
          </p:cNvSpPr>
          <p:nvPr>
            <p:ph idx="1"/>
          </p:nvPr>
        </p:nvSpPr>
        <p:spPr>
          <a:xfrm>
            <a:off x="1211023" y="2937144"/>
            <a:ext cx="3541501" cy="2793469"/>
          </a:xfrm>
        </p:spPr>
        <p:txBody>
          <a:bodyPr/>
          <a:lstStyle/>
          <a:p>
            <a:pPr marL="0" indent="0">
              <a:buNone/>
            </a:pPr>
            <a:r>
              <a:rPr lang="en-US" b="0" i="0" dirty="0">
                <a:solidFill>
                  <a:srgbClr val="212121"/>
                </a:solidFill>
                <a:effectLst/>
                <a:latin typeface="BlinkMacSystemFont"/>
              </a:rPr>
              <a:t>ORR: </a:t>
            </a:r>
            <a:r>
              <a:rPr lang="pl-PL" b="0" i="0" dirty="0">
                <a:solidFill>
                  <a:srgbClr val="212121"/>
                </a:solidFill>
                <a:effectLst/>
                <a:latin typeface="BlinkMacSystemFont"/>
              </a:rPr>
              <a:t>25% vs. 5%; odds ratio, 5.98 [95% CI, 3.68 to 9.72]; P&lt;0.001</a:t>
            </a:r>
            <a:endParaRPr lang="en-US" dirty="0"/>
          </a:p>
        </p:txBody>
      </p:sp>
      <p:pic>
        <p:nvPicPr>
          <p:cNvPr id="4" name="Picture 3">
            <a:extLst>
              <a:ext uri="{FF2B5EF4-FFF2-40B4-BE49-F238E27FC236}">
                <a16:creationId xmlns:a16="http://schemas.microsoft.com/office/drawing/2014/main" id="{B9A72D72-B115-731B-18CB-2379FF17A0EA}"/>
              </a:ext>
            </a:extLst>
          </p:cNvPr>
          <p:cNvPicPr>
            <a:picLocks noChangeAspect="1"/>
          </p:cNvPicPr>
          <p:nvPr/>
        </p:nvPicPr>
        <p:blipFill>
          <a:blip r:embed="rId3"/>
          <a:stretch>
            <a:fillRect/>
          </a:stretch>
        </p:blipFill>
        <p:spPr>
          <a:xfrm>
            <a:off x="5592637" y="1423244"/>
            <a:ext cx="6202715" cy="5006970"/>
          </a:xfrm>
          <a:prstGeom prst="rect">
            <a:avLst/>
          </a:prstGeom>
        </p:spPr>
      </p:pic>
      <p:sp>
        <p:nvSpPr>
          <p:cNvPr id="5" name="TextBox 4">
            <a:extLst>
              <a:ext uri="{FF2B5EF4-FFF2-40B4-BE49-F238E27FC236}">
                <a16:creationId xmlns:a16="http://schemas.microsoft.com/office/drawing/2014/main" id="{1380C122-F755-C310-D405-224C19500C2C}"/>
              </a:ext>
            </a:extLst>
          </p:cNvPr>
          <p:cNvSpPr txBox="1"/>
          <p:nvPr/>
        </p:nvSpPr>
        <p:spPr>
          <a:xfrm>
            <a:off x="0" y="6550223"/>
            <a:ext cx="9312752" cy="307777"/>
          </a:xfrm>
          <a:prstGeom prst="rect">
            <a:avLst/>
          </a:prstGeom>
          <a:noFill/>
        </p:spPr>
        <p:txBody>
          <a:bodyPr wrap="square" rtlCol="0">
            <a:spAutoFit/>
          </a:bodyPr>
          <a:lstStyle/>
          <a:p>
            <a:r>
              <a:rPr lang="en-US" sz="1400" b="0" i="0" dirty="0" err="1">
                <a:solidFill>
                  <a:schemeClr val="bg1"/>
                </a:solidFill>
                <a:effectLst/>
                <a:latin typeface="BlinkMacSystemFont"/>
              </a:rPr>
              <a:t>Motzer</a:t>
            </a:r>
            <a:r>
              <a:rPr lang="en-US" sz="1400" b="0" i="0" dirty="0">
                <a:solidFill>
                  <a:schemeClr val="bg1"/>
                </a:solidFill>
                <a:effectLst/>
                <a:latin typeface="BlinkMacSystemFont"/>
              </a:rPr>
              <a:t> RJ, </a:t>
            </a:r>
            <a:r>
              <a:rPr lang="en-US" sz="1400" b="0" i="0" dirty="0" err="1">
                <a:solidFill>
                  <a:schemeClr val="bg1"/>
                </a:solidFill>
                <a:effectLst/>
                <a:latin typeface="BlinkMacSystemFont"/>
              </a:rPr>
              <a:t>Escudier</a:t>
            </a:r>
            <a:r>
              <a:rPr lang="en-US" sz="1400" b="0" i="0" dirty="0">
                <a:solidFill>
                  <a:schemeClr val="bg1"/>
                </a:solidFill>
                <a:effectLst/>
                <a:latin typeface="BlinkMacSystemFont"/>
              </a:rPr>
              <a:t> B, McDermott DF, et al; </a:t>
            </a:r>
            <a:r>
              <a:rPr lang="en-US" sz="1400" b="0" i="0" dirty="0" err="1">
                <a:solidFill>
                  <a:schemeClr val="bg1"/>
                </a:solidFill>
                <a:effectLst/>
                <a:latin typeface="BlinkMacSystemFont"/>
              </a:rPr>
              <a:t>CheckMate</a:t>
            </a:r>
            <a:r>
              <a:rPr lang="en-US" sz="1400" b="0" i="0" dirty="0">
                <a:solidFill>
                  <a:schemeClr val="bg1"/>
                </a:solidFill>
                <a:effectLst/>
                <a:latin typeface="BlinkMacSystemFont"/>
              </a:rPr>
              <a:t> 025 Investigators. </a:t>
            </a:r>
            <a:r>
              <a:rPr lang="en-US" sz="1400" b="0" i="1" dirty="0">
                <a:solidFill>
                  <a:schemeClr val="bg1"/>
                </a:solidFill>
                <a:effectLst/>
                <a:latin typeface="BlinkMacSystemFont"/>
              </a:rPr>
              <a:t>N </a:t>
            </a:r>
            <a:r>
              <a:rPr lang="en-US" sz="1400" b="0" i="1" dirty="0" err="1">
                <a:solidFill>
                  <a:schemeClr val="bg1"/>
                </a:solidFill>
                <a:effectLst/>
                <a:latin typeface="BlinkMacSystemFont"/>
              </a:rPr>
              <a:t>Engl</a:t>
            </a:r>
            <a:r>
              <a:rPr lang="en-US" sz="1400" b="0" i="1" dirty="0">
                <a:solidFill>
                  <a:schemeClr val="bg1"/>
                </a:solidFill>
                <a:effectLst/>
                <a:latin typeface="BlinkMacSystemFont"/>
              </a:rPr>
              <a:t> J Med. </a:t>
            </a:r>
            <a:r>
              <a:rPr lang="en-US" sz="1400" b="0" i="0" dirty="0">
                <a:solidFill>
                  <a:schemeClr val="bg1"/>
                </a:solidFill>
                <a:effectLst/>
                <a:latin typeface="BlinkMacSystemFont"/>
              </a:rPr>
              <a:t>2015;373(19):1803-1813</a:t>
            </a:r>
            <a:endParaRPr lang="en-US" sz="1400" dirty="0">
              <a:solidFill>
                <a:schemeClr val="bg1"/>
              </a:solidFill>
            </a:endParaRPr>
          </a:p>
        </p:txBody>
      </p:sp>
      <p:sp>
        <p:nvSpPr>
          <p:cNvPr id="6" name="Rectangle 5">
            <a:extLst>
              <a:ext uri="{FF2B5EF4-FFF2-40B4-BE49-F238E27FC236}">
                <a16:creationId xmlns:a16="http://schemas.microsoft.com/office/drawing/2014/main" id="{6F98C95E-E856-D4CA-4D1E-10DACCF317DB}"/>
              </a:ext>
            </a:extLst>
          </p:cNvPr>
          <p:cNvSpPr/>
          <p:nvPr/>
        </p:nvSpPr>
        <p:spPr>
          <a:xfrm>
            <a:off x="8759403" y="2693827"/>
            <a:ext cx="2802067" cy="439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48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53B3-6E2C-76B2-5099-2768AB20F58A}"/>
              </a:ext>
            </a:extLst>
          </p:cNvPr>
          <p:cNvSpPr>
            <a:spLocks noGrp="1"/>
          </p:cNvSpPr>
          <p:nvPr>
            <p:ph type="title"/>
          </p:nvPr>
        </p:nvSpPr>
        <p:spPr>
          <a:xfrm>
            <a:off x="838200" y="117886"/>
            <a:ext cx="10515600" cy="1325563"/>
          </a:xfrm>
        </p:spPr>
        <p:txBody>
          <a:bodyPr/>
          <a:lstStyle/>
          <a:p>
            <a:r>
              <a:rPr lang="en-US" dirty="0"/>
              <a:t>Japanese patients with </a:t>
            </a:r>
            <a:r>
              <a:rPr lang="en-US" dirty="0" err="1"/>
              <a:t>aRCC</a:t>
            </a:r>
            <a:r>
              <a:rPr lang="en-US" dirty="0"/>
              <a:t> differ from others around the world</a:t>
            </a:r>
          </a:p>
        </p:txBody>
      </p:sp>
      <p:graphicFrame>
        <p:nvGraphicFramePr>
          <p:cNvPr id="4" name="Content Placeholder 3">
            <a:extLst>
              <a:ext uri="{FF2B5EF4-FFF2-40B4-BE49-F238E27FC236}">
                <a16:creationId xmlns:a16="http://schemas.microsoft.com/office/drawing/2014/main" id="{82639E68-F4B7-3BE7-8AC7-D73075E1B847}"/>
              </a:ext>
            </a:extLst>
          </p:cNvPr>
          <p:cNvGraphicFramePr>
            <a:graphicFrameLocks noGrp="1"/>
          </p:cNvGraphicFramePr>
          <p:nvPr>
            <p:ph idx="1"/>
            <p:extLst>
              <p:ext uri="{D42A27DB-BD31-4B8C-83A1-F6EECF244321}">
                <p14:modId xmlns:p14="http://schemas.microsoft.com/office/powerpoint/2010/main" val="3805441074"/>
              </p:ext>
            </p:extLst>
          </p:nvPr>
        </p:nvGraphicFramePr>
        <p:xfrm>
          <a:off x="838200" y="159015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B1CC064-1843-DB7D-9643-8E324CF593C4}"/>
              </a:ext>
            </a:extLst>
          </p:cNvPr>
          <p:cNvSpPr txBox="1"/>
          <p:nvPr/>
        </p:nvSpPr>
        <p:spPr>
          <a:xfrm>
            <a:off x="43170" y="6079012"/>
            <a:ext cx="6828567" cy="738664"/>
          </a:xfrm>
          <a:prstGeom prst="rect">
            <a:avLst/>
          </a:prstGeom>
          <a:noFill/>
        </p:spPr>
        <p:txBody>
          <a:bodyPr wrap="square" rtlCol="0">
            <a:spAutoFit/>
          </a:bodyPr>
          <a:lstStyle/>
          <a:p>
            <a:r>
              <a:rPr lang="en-US" sz="1400" dirty="0">
                <a:solidFill>
                  <a:schemeClr val="bg1"/>
                </a:solidFill>
              </a:rPr>
              <a:t>Ye D, </a:t>
            </a:r>
            <a:r>
              <a:rPr lang="en-US" sz="1400" dirty="0" err="1">
                <a:solidFill>
                  <a:schemeClr val="bg1"/>
                </a:solidFill>
              </a:rPr>
              <a:t>Eto</a:t>
            </a:r>
            <a:r>
              <a:rPr lang="en-US" sz="1400" dirty="0">
                <a:solidFill>
                  <a:schemeClr val="bg1"/>
                </a:solidFill>
              </a:rPr>
              <a:t> M, Chung JS, et al. </a:t>
            </a:r>
            <a:r>
              <a:rPr lang="en-US" sz="1400" i="1" dirty="0">
                <a:solidFill>
                  <a:schemeClr val="bg1"/>
                </a:solidFill>
              </a:rPr>
              <a:t>Clin </a:t>
            </a:r>
            <a:r>
              <a:rPr lang="en-US" sz="1400" i="1" dirty="0" err="1">
                <a:solidFill>
                  <a:schemeClr val="bg1"/>
                </a:solidFill>
              </a:rPr>
              <a:t>Genitourin</a:t>
            </a:r>
            <a:r>
              <a:rPr lang="en-US" sz="1400" i="1" dirty="0">
                <a:solidFill>
                  <a:schemeClr val="bg1"/>
                </a:solidFill>
              </a:rPr>
              <a:t> Cancer.</a:t>
            </a:r>
            <a:r>
              <a:rPr lang="en-US" sz="1400" dirty="0">
                <a:solidFill>
                  <a:schemeClr val="bg1"/>
                </a:solidFill>
              </a:rPr>
              <a:t> 2014;12(4):225-233</a:t>
            </a:r>
          </a:p>
          <a:p>
            <a:r>
              <a:rPr lang="en-US" sz="1400" dirty="0">
                <a:solidFill>
                  <a:schemeClr val="bg1"/>
                </a:solidFill>
              </a:rPr>
              <a:t>Tsuchiya N, Narita S, Inoue T, et al. </a:t>
            </a:r>
            <a:r>
              <a:rPr lang="en-US" sz="1400" i="1" dirty="0">
                <a:solidFill>
                  <a:schemeClr val="bg1"/>
                </a:solidFill>
              </a:rPr>
              <a:t>Anticancer Drugs.</a:t>
            </a:r>
            <a:r>
              <a:rPr lang="en-US" sz="1400" dirty="0">
                <a:solidFill>
                  <a:schemeClr val="bg1"/>
                </a:solidFill>
              </a:rPr>
              <a:t> 2013;24(3):310-314</a:t>
            </a:r>
          </a:p>
          <a:p>
            <a:r>
              <a:rPr lang="en-US" sz="1400" dirty="0">
                <a:solidFill>
                  <a:schemeClr val="bg1"/>
                </a:solidFill>
              </a:rPr>
              <a:t>Tomita Y, </a:t>
            </a:r>
            <a:r>
              <a:rPr lang="en-US" sz="1400" dirty="0" err="1">
                <a:solidFill>
                  <a:schemeClr val="bg1"/>
                </a:solidFill>
              </a:rPr>
              <a:t>Fukasawa</a:t>
            </a:r>
            <a:r>
              <a:rPr lang="en-US" sz="1400" dirty="0">
                <a:solidFill>
                  <a:schemeClr val="bg1"/>
                </a:solidFill>
              </a:rPr>
              <a:t> S, Shinohara N, et al</a:t>
            </a:r>
            <a:r>
              <a:rPr lang="en-US" sz="1400" i="1" dirty="0">
                <a:solidFill>
                  <a:schemeClr val="bg1"/>
                </a:solidFill>
              </a:rPr>
              <a:t>. </a:t>
            </a:r>
            <a:r>
              <a:rPr lang="en-US" sz="1400" i="1" dirty="0" err="1">
                <a:solidFill>
                  <a:schemeClr val="bg1"/>
                </a:solidFill>
              </a:rPr>
              <a:t>Jpn</a:t>
            </a:r>
            <a:r>
              <a:rPr lang="en-US" sz="1400" i="1" dirty="0">
                <a:solidFill>
                  <a:schemeClr val="bg1"/>
                </a:solidFill>
              </a:rPr>
              <a:t> J Clin Oncol. </a:t>
            </a:r>
            <a:r>
              <a:rPr lang="en-US" sz="1400" dirty="0">
                <a:solidFill>
                  <a:schemeClr val="bg1"/>
                </a:solidFill>
              </a:rPr>
              <a:t>2017;47(7):639-646</a:t>
            </a:r>
          </a:p>
        </p:txBody>
      </p:sp>
    </p:spTree>
    <p:extLst>
      <p:ext uri="{BB962C8B-B14F-4D97-AF65-F5344CB8AC3E}">
        <p14:creationId xmlns:p14="http://schemas.microsoft.com/office/powerpoint/2010/main" val="2295169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TotalTime>
  <Words>1732</Words>
  <Application>Microsoft Office PowerPoint</Application>
  <PresentationFormat>Widescreen</PresentationFormat>
  <Paragraphs>111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BlinkMacSystemFont</vt:lpstr>
      <vt:lpstr>Calibri</vt:lpstr>
      <vt:lpstr>Calibri Light</vt:lpstr>
      <vt:lpstr>Office Theme</vt:lpstr>
      <vt:lpstr>Nivolumab vs Everolimus in Advanced Renal Cell Carcinoma:  Japanese Subgroup Analysis from the CheckMate 025 Study</vt:lpstr>
      <vt:lpstr>Chemotherapy is used in advanced stage or unresponsive RCC (aRCC)</vt:lpstr>
      <vt:lpstr>Chemotherapy is used in advanced stage or unresponsive RCC (aRCC)</vt:lpstr>
      <vt:lpstr>Chemotherapy is used in advanced stage or unresponsive RCC (aRCC)</vt:lpstr>
      <vt:lpstr>Chemotherapy is used in advanced stage or unresponsive RCC (aRCC)</vt:lpstr>
      <vt:lpstr>Current targeted therapies for aRCC include VEGF, mTOR, and tyrosine kinase inhibitors</vt:lpstr>
      <vt:lpstr>Nivolumab is a novel chemotherapy that blocks PD-1, stimulating antitumor immune response</vt:lpstr>
      <vt:lpstr>Original CheckMate 025 study showed better overall survival (OS) and objective response rate (ORR) for nivolumab over everolimus</vt:lpstr>
      <vt:lpstr>Japanese patients with aRCC differ from others around the world</vt:lpstr>
      <vt:lpstr>This study performed a subgroup analysis of Japanese patients treated with second line nivolumab vs everolimus</vt:lpstr>
      <vt:lpstr>Japanese patients comprised a small subgroup with slight baseline differences</vt:lpstr>
      <vt:lpstr>Japanese patients had better OS in both groups, but median OS was not reached in either</vt:lpstr>
      <vt:lpstr>Japanese patients had better ORR with Nivolumab</vt:lpstr>
      <vt:lpstr>Adverse events were more common with Everolimus, particularly those grade 3-4</vt:lpstr>
      <vt:lpstr>Conclusions: Japanese patients had better survival and risk-benefit profile on nivolumab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Kiridly</dc:creator>
  <cp:lastModifiedBy>Daniel Kiridly</cp:lastModifiedBy>
  <cp:revision>11</cp:revision>
  <dcterms:created xsi:type="dcterms:W3CDTF">2022-11-14T20:51:53Z</dcterms:created>
  <dcterms:modified xsi:type="dcterms:W3CDTF">2023-06-22T20:00:28Z</dcterms:modified>
</cp:coreProperties>
</file>